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9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212290502793338E-2"/>
          <c:y val="4.2424242424242399E-2"/>
          <c:w val="0.9068901303538186"/>
          <c:h val="0.8515151515151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North</c:v>
                </c:pt>
              </c:strCache>
            </c:strRef>
          </c:tx>
          <c:spPr>
            <a:solidFill>
              <a:srgbClr val="002060"/>
            </a:solidFill>
            <a:ln w="25413">
              <a:noFill/>
            </a:ln>
          </c:spPr>
          <c:invertIfNegative val="0"/>
          <c:dLbls>
            <c:delete val="1"/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25.4</c:v>
                </c:pt>
                <c:pt idx="1">
                  <c:v>17.600000000000001</c:v>
                </c:pt>
                <c:pt idx="2">
                  <c:v>15</c:v>
                </c:pt>
                <c:pt idx="3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9-456F-B735-70D7AEF54A1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South </c:v>
                </c:pt>
              </c:strCache>
            </c:strRef>
          </c:tx>
          <c:spPr>
            <a:solidFill>
              <a:schemeClr val="accent4"/>
            </a:solidFill>
            <a:ln w="25413">
              <a:noFill/>
            </a:ln>
          </c:spPr>
          <c:invertIfNegative val="0"/>
          <c:dLbls>
            <c:delete val="1"/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27.8</c:v>
                </c:pt>
                <c:pt idx="1">
                  <c:v>21.2</c:v>
                </c:pt>
                <c:pt idx="2">
                  <c:v>23.7</c:v>
                </c:pt>
                <c:pt idx="3">
                  <c:v>24.1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39-456F-B735-70D7AEF54A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501627864"/>
        <c:axId val="501628256"/>
      </c:barChart>
      <c:catAx>
        <c:axId val="501627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1" b="0" i="0" u="none" strike="noStrike" baseline="0">
                <a:solidFill>
                  <a:schemeClr val="tx1"/>
                </a:solidFill>
                <a:latin typeface="SABIC Typeface Text Light" panose="020B0303060202020204" pitchFamily="34" charset="0"/>
                <a:ea typeface="Arial"/>
                <a:cs typeface="SABIC Typeface Text Light" panose="020B0303060202020204" pitchFamily="34" charset="0"/>
              </a:defRPr>
            </a:pPr>
            <a:endParaRPr lang="en-US"/>
          </a:p>
        </c:txPr>
        <c:crossAx val="50162825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501628256"/>
        <c:scaling>
          <c:orientation val="minMax"/>
          <c:max val="50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1" b="0" i="0" u="none" strike="noStrike" baseline="0">
                <a:solidFill>
                  <a:schemeClr val="tx1"/>
                </a:solidFill>
                <a:latin typeface="SABIC Typeface Text Light" panose="020B0303060202020204" pitchFamily="34" charset="0"/>
                <a:ea typeface="Arial"/>
                <a:cs typeface="SABIC Typeface Text Light" panose="020B0303060202020204" pitchFamily="34" charset="0"/>
              </a:defRPr>
            </a:pPr>
            <a:endParaRPr lang="en-US"/>
          </a:p>
        </c:txPr>
        <c:crossAx val="501627864"/>
        <c:crosses val="autoZero"/>
        <c:crossBetween val="between"/>
        <c:majorUnit val="20"/>
      </c:valAx>
      <c:spPr>
        <a:noFill/>
        <a:ln w="2541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27102803738281E-2"/>
          <c:y val="4.5731707317073218E-2"/>
          <c:w val="0.89719626168224265"/>
          <c:h val="0.84756097560975596"/>
        </c:manualLayout>
      </c:layout>
      <c:barChart>
        <c:barDir val="col"/>
        <c:grouping val="stacked"/>
        <c:varyColors val="0"/>
        <c:ser>
          <c:idx val="0"/>
          <c:order val="1"/>
          <c:tx>
            <c:strRef>
              <c:f>Sheet1!$A$4</c:f>
              <c:strCache>
                <c:ptCount val="1"/>
                <c:pt idx="0">
                  <c:v>1st Qtr</c:v>
                </c:pt>
              </c:strCache>
            </c:strRef>
          </c:tx>
          <c:spPr>
            <a:solidFill>
              <a:schemeClr val="accent1"/>
            </a:solidFill>
            <a:ln w="12813">
              <a:noFill/>
              <a:prstDash val="solid"/>
            </a:ln>
          </c:spPr>
          <c:invertIfNegative val="0"/>
          <c:cat>
            <c:strRef>
              <c:f>Sheet1!$B$1:$D$1</c:f>
              <c:strCache>
                <c:ptCount val="3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20.399999999999999</c:v>
                </c:pt>
                <c:pt idx="1">
                  <c:v>30.6</c:v>
                </c:pt>
                <c:pt idx="2">
                  <c:v>45.9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52-4422-A98F-43EC07316746}"/>
            </c:ext>
          </c:extLst>
        </c:ser>
        <c:ser>
          <c:idx val="1"/>
          <c:order val="2"/>
          <c:tx>
            <c:strRef>
              <c:f>Sheet1!$A$6</c:f>
              <c:strCache>
                <c:ptCount val="1"/>
                <c:pt idx="0">
                  <c:v>3rd Qtr</c:v>
                </c:pt>
              </c:strCache>
            </c:strRef>
          </c:tx>
          <c:spPr>
            <a:solidFill>
              <a:srgbClr val="041E42"/>
            </a:solidFill>
            <a:ln w="12813">
              <a:noFill/>
              <a:prstDash val="solid"/>
            </a:ln>
          </c:spPr>
          <c:invertIfNegative val="0"/>
          <c:cat>
            <c:strRef>
              <c:f>Sheet1!$B$1:$D$1</c:f>
              <c:strCache>
                <c:ptCount val="3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90</c:v>
                </c:pt>
                <c:pt idx="1">
                  <c:v>34.6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52-4422-A98F-43EC07316746}"/>
            </c:ext>
          </c:extLst>
        </c:ser>
        <c:ser>
          <c:idx val="2"/>
          <c:order val="3"/>
          <c:tx>
            <c:strRef>
              <c:f>Sheet1!$A$7</c:f>
              <c:strCache>
                <c:ptCount val="1"/>
                <c:pt idx="0">
                  <c:v>4th Qtr</c:v>
                </c:pt>
              </c:strCache>
            </c:strRef>
          </c:tx>
          <c:spPr>
            <a:solidFill>
              <a:srgbClr val="E35205"/>
            </a:solidFill>
            <a:ln w="12813">
              <a:noFill/>
              <a:prstDash val="solid"/>
            </a:ln>
          </c:spPr>
          <c:invertIfNegative val="0"/>
          <c:cat>
            <c:strRef>
              <c:f>Sheet1!$B$1:$D$1</c:f>
              <c:strCache>
                <c:ptCount val="3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</c:strCache>
            </c:strRef>
          </c:cat>
          <c:val>
            <c:numRef>
              <c:f>Sheet1!$B$7:$D$7</c:f>
              <c:numCache>
                <c:formatCode>General</c:formatCode>
                <c:ptCount val="3"/>
                <c:pt idx="0">
                  <c:v>20.399999999999999</c:v>
                </c:pt>
                <c:pt idx="1">
                  <c:v>31.6</c:v>
                </c:pt>
                <c:pt idx="2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52-4422-A98F-43EC07316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01592176"/>
        <c:axId val="501592960"/>
      </c:barChart>
      <c:lineChart>
        <c:grouping val="standard"/>
        <c:varyColors val="0"/>
        <c:ser>
          <c:idx val="16"/>
          <c:order val="0"/>
          <c:tx>
            <c:strRef>
              <c:f>Sheet1!$A$2</c:f>
              <c:strCache>
                <c:ptCount val="1"/>
                <c:pt idx="0">
                  <c:v>SUM VALUES</c:v>
                </c:pt>
              </c:strCache>
            </c:strRef>
          </c:tx>
          <c:spPr>
            <a:ln w="28828">
              <a:noFill/>
            </a:ln>
          </c:spPr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158.19999999999999</c:v>
                </c:pt>
                <c:pt idx="1">
                  <c:v>135.4</c:v>
                </c:pt>
                <c:pt idx="2">
                  <c:v>181.7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52-4422-A98F-43EC07316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1592176"/>
        <c:axId val="501592960"/>
      </c:lineChart>
      <c:catAx>
        <c:axId val="50159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11" b="0" i="0" u="none" strike="noStrike" baseline="0">
                <a:solidFill>
                  <a:schemeClr val="tx1"/>
                </a:solidFill>
                <a:latin typeface="SABIC Typeface Text Light" panose="020B0303060202020204" pitchFamily="34" charset="0"/>
                <a:ea typeface="Arial"/>
                <a:cs typeface="SABIC Typeface Text Light" panose="020B0303060202020204" pitchFamily="34" charset="0"/>
              </a:defRPr>
            </a:pPr>
            <a:endParaRPr lang="en-US"/>
          </a:p>
        </c:txPr>
        <c:crossAx val="50159296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501592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11" b="0" i="0" u="none" strike="noStrike" baseline="0">
                <a:solidFill>
                  <a:schemeClr val="tx1"/>
                </a:solidFill>
                <a:latin typeface="SABIC Typeface Text Light" panose="020B0303060202020204" pitchFamily="34" charset="0"/>
                <a:ea typeface="Arial"/>
                <a:cs typeface="SABIC Typeface Text Light" panose="020B0303060202020204" pitchFamily="34" charset="0"/>
              </a:defRPr>
            </a:pPr>
            <a:endParaRPr lang="en-US"/>
          </a:p>
        </c:txPr>
        <c:crossAx val="501592176"/>
        <c:crosses val="autoZero"/>
        <c:crossBetween val="between"/>
        <c:majorUnit val="100"/>
      </c:valAx>
      <c:spPr>
        <a:noFill/>
        <a:ln w="2562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1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040920549490968"/>
          <c:y val="4.2424242424242399E-2"/>
          <c:w val="0.89959079450509027"/>
          <c:h val="0.82328150996843708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North</c:v>
                </c:pt>
              </c:strCache>
            </c:strRef>
          </c:tx>
          <c:spPr>
            <a:ln>
              <a:solidFill>
                <a:schemeClr val="bg1">
                  <a:lumMod val="95000"/>
                </a:schemeClr>
              </a:solidFill>
            </a:ln>
            <a:effectLst/>
          </c:spPr>
          <c:dPt>
            <c:idx val="0"/>
            <c:bubble3D val="0"/>
            <c:spPr>
              <a:gradFill rotWithShape="1">
                <a:gsLst>
                  <a:gs pos="0">
                    <a:schemeClr val="accent5">
                      <a:shade val="47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47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47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81-429C-B9AB-C727A39929F2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hade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81-429C-B9AB-C727A39929F2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5">
                      <a:shade val="82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hade val="82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shade val="82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81-429C-B9AB-C727A39929F2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981-429C-B9AB-C727A39929F2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tint val="83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83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83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981-429C-B9AB-C727A39929F2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5">
                      <a:tint val="65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65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65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981-429C-B9AB-C727A39929F2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5">
                      <a:tint val="48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tint val="48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tint val="48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solidFill>
                  <a:schemeClr val="bg1">
                    <a:lumMod val="9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981-429C-B9AB-C727A39929F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981-429C-B9AB-C727A39929F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981-429C-B9AB-C727A39929F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981-429C-B9AB-C727A39929F2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981-429C-B9AB-C727A39929F2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>
                          <a:lumMod val="6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981-429C-B9AB-C727A39929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Sheet1!$B$1:$H$1</c:f>
              <c:strCache>
                <c:ptCount val="7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  <c:pt idx="4">
                  <c:v>2nd Qtr</c:v>
                </c:pt>
                <c:pt idx="5">
                  <c:v>3rd Qtr</c:v>
                </c:pt>
                <c:pt idx="6">
                  <c:v>4th Qtr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2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  <c:pt idx="4">
                  <c:v>2</c:v>
                </c:pt>
                <c:pt idx="5">
                  <c:v>5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981-429C-B9AB-C727A39929F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62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327102803738281E-2"/>
          <c:y val="4.5731707317073218E-2"/>
          <c:w val="0.89719626168224265"/>
          <c:h val="0.84756097560975596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Sheet1!$A$6</c:f>
              <c:strCache>
                <c:ptCount val="1"/>
                <c:pt idx="0">
                  <c:v>3rd Qtr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  <c:pt idx="0">
                  <c:v>90</c:v>
                </c:pt>
                <c:pt idx="1">
                  <c:v>34.6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52-4422-A98F-43EC07316746}"/>
            </c:ext>
          </c:extLst>
        </c:ser>
        <c:ser>
          <c:idx val="2"/>
          <c:order val="2"/>
          <c:tx>
            <c:strRef>
              <c:f>Sheet1!$A$7</c:f>
              <c:strCache>
                <c:ptCount val="1"/>
                <c:pt idx="0">
                  <c:v>4th Qtr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Sheet1!$B$1:$D$1</c:f>
              <c:strCache>
                <c:ptCount val="3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</c:strCache>
            </c:strRef>
          </c:cat>
          <c:val>
            <c:numRef>
              <c:f>Sheet1!$B$7:$D$7</c:f>
              <c:numCache>
                <c:formatCode>General</c:formatCode>
                <c:ptCount val="3"/>
                <c:pt idx="0">
                  <c:v>20.399999999999999</c:v>
                </c:pt>
                <c:pt idx="1">
                  <c:v>31.6</c:v>
                </c:pt>
                <c:pt idx="2">
                  <c:v>43.9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E52-4422-A98F-43EC07316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01592176"/>
        <c:axId val="501592960"/>
      </c:barChart>
      <c:lineChart>
        <c:grouping val="standard"/>
        <c:varyColors val="0"/>
        <c:ser>
          <c:idx val="16"/>
          <c:order val="0"/>
          <c:tx>
            <c:strRef>
              <c:f>Sheet1!$A$2</c:f>
              <c:strCache>
                <c:ptCount val="1"/>
                <c:pt idx="0">
                  <c:v>SUM VALUES</c:v>
                </c:pt>
              </c:strCache>
            </c:strRef>
          </c:tx>
          <c:spPr>
            <a:ln w="28828" cap="rnd" cmpd="sng" algn="ctr">
              <a:noFill/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Sheet1!$B$1:$D$1</c:f>
              <c:strCache>
                <c:ptCount val="3"/>
                <c:pt idx="0">
                  <c:v>Product A</c:v>
                </c:pt>
                <c:pt idx="1">
                  <c:v>Product B</c:v>
                </c:pt>
                <c:pt idx="2">
                  <c:v>Product C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158.19999999999999</c:v>
                </c:pt>
                <c:pt idx="1">
                  <c:v>135.4</c:v>
                </c:pt>
                <c:pt idx="2">
                  <c:v>181.7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52-4422-A98F-43EC073167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01592176"/>
        <c:axId val="501592960"/>
      </c:lineChart>
      <c:catAx>
        <c:axId val="50159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11" b="0" i="0" u="none" strike="noStrike" kern="1200" baseline="0">
                <a:solidFill>
                  <a:schemeClr val="tx1"/>
                </a:solidFill>
                <a:latin typeface="SABIC Typeface Text Light" panose="020B0303060202020204" pitchFamily="34" charset="0"/>
                <a:ea typeface="Arial"/>
                <a:cs typeface="SABIC Typeface Text Light" panose="020B0303060202020204" pitchFamily="34" charset="0"/>
              </a:defRPr>
            </a:pPr>
            <a:endParaRPr lang="en-US"/>
          </a:p>
        </c:txPr>
        <c:crossAx val="50159296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501592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11" b="0" i="0" u="none" strike="noStrike" kern="1200" baseline="0">
                <a:solidFill>
                  <a:schemeClr val="tx1"/>
                </a:solidFill>
                <a:latin typeface="SABIC Typeface Text Light" panose="020B0303060202020204" pitchFamily="34" charset="0"/>
                <a:ea typeface="Arial"/>
                <a:cs typeface="SABIC Typeface Text Light" panose="020B0303060202020204" pitchFamily="34" charset="0"/>
              </a:defRPr>
            </a:pPr>
            <a:endParaRPr lang="en-US"/>
          </a:p>
        </c:txPr>
        <c:crossAx val="501592176"/>
        <c:crosses val="autoZero"/>
        <c:crossBetween val="between"/>
        <c:majorUnit val="100"/>
      </c:valAx>
      <c:spPr>
        <a:noFill/>
        <a:ln w="25625"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21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6871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16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446024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sosceles Triangle 2"/>
          <p:cNvSpPr/>
          <p:nvPr/>
        </p:nvSpPr>
        <p:spPr>
          <a:xfrm>
            <a:off x="0" y="0"/>
            <a:ext cx="4094480" cy="6858000"/>
          </a:xfrm>
          <a:prstGeom prst="triangle">
            <a:avLst>
              <a:gd name="adj" fmla="val 12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>
            <a:off x="731520" y="0"/>
            <a:ext cx="3728720" cy="6858000"/>
          </a:xfrm>
          <a:prstGeom prst="triangle">
            <a:avLst>
              <a:gd name="adj" fmla="val 10000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10800000">
            <a:off x="0" y="0"/>
            <a:ext cx="4460240" cy="1991360"/>
          </a:xfrm>
          <a:prstGeom prst="triangle">
            <a:avLst>
              <a:gd name="adj" fmla="val 0"/>
            </a:avLst>
          </a:prstGeom>
          <a:solidFill>
            <a:srgbClr val="008A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286000" y="4116640"/>
            <a:ext cx="2035590" cy="2589270"/>
            <a:chOff x="54976" y="4147120"/>
            <a:chExt cx="2035590" cy="2589270"/>
          </a:xfrm>
        </p:grpSpPr>
        <p:grpSp>
          <p:nvGrpSpPr>
            <p:cNvPr id="7" name="Group 6"/>
            <p:cNvGrpSpPr/>
            <p:nvPr/>
          </p:nvGrpSpPr>
          <p:grpSpPr>
            <a:xfrm>
              <a:off x="212920" y="5444740"/>
              <a:ext cx="1877646" cy="1291650"/>
              <a:chOff x="463709" y="4785387"/>
              <a:chExt cx="1877646" cy="1291650"/>
            </a:xfrm>
          </p:grpSpPr>
          <p:sp>
            <p:nvSpPr>
              <p:cNvPr id="8" name="Hexagon 7"/>
              <p:cNvSpPr/>
              <p:nvPr/>
            </p:nvSpPr>
            <p:spPr>
              <a:xfrm>
                <a:off x="463709" y="5385553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Hexagon 8"/>
              <p:cNvSpPr/>
              <p:nvPr/>
            </p:nvSpPr>
            <p:spPr>
              <a:xfrm>
                <a:off x="1016452" y="5085470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Hexagon 9"/>
              <p:cNvSpPr/>
              <p:nvPr/>
            </p:nvSpPr>
            <p:spPr>
              <a:xfrm>
                <a:off x="1569195" y="4785387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119774" y="4938888"/>
              <a:ext cx="1324903" cy="991567"/>
              <a:chOff x="463709" y="5085470"/>
              <a:chExt cx="1324903" cy="991567"/>
            </a:xfrm>
          </p:grpSpPr>
          <p:sp>
            <p:nvSpPr>
              <p:cNvPr id="12" name="Hexagon 11"/>
              <p:cNvSpPr/>
              <p:nvPr/>
            </p:nvSpPr>
            <p:spPr>
              <a:xfrm>
                <a:off x="463709" y="5385553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Hexagon 12"/>
              <p:cNvSpPr/>
              <p:nvPr/>
            </p:nvSpPr>
            <p:spPr>
              <a:xfrm>
                <a:off x="1016452" y="5085470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54976" y="4147120"/>
              <a:ext cx="1324903" cy="991567"/>
              <a:chOff x="463709" y="5085470"/>
              <a:chExt cx="1324903" cy="991567"/>
            </a:xfrm>
          </p:grpSpPr>
          <p:sp>
            <p:nvSpPr>
              <p:cNvPr id="15" name="Hexagon 14"/>
              <p:cNvSpPr/>
              <p:nvPr/>
            </p:nvSpPr>
            <p:spPr>
              <a:xfrm>
                <a:off x="463709" y="5385553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Hexagon 15"/>
              <p:cNvSpPr/>
              <p:nvPr/>
            </p:nvSpPr>
            <p:spPr>
              <a:xfrm>
                <a:off x="1016452" y="5085470"/>
                <a:ext cx="772160" cy="691484"/>
              </a:xfrm>
              <a:prstGeom prst="hexag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9682" y="818228"/>
            <a:ext cx="2276256" cy="139314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768847" y="189097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BENCHMARK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570106" y="74951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graphicFrame>
        <p:nvGraphicFramePr>
          <p:cNvPr id="3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4278780"/>
              </p:ext>
            </p:extLst>
          </p:nvPr>
        </p:nvGraphicFramePr>
        <p:xfrm>
          <a:off x="5012983" y="4257520"/>
          <a:ext cx="2946651" cy="2061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" name="Rectangle 2"/>
          <p:cNvSpPr>
            <a:spLocks noChangeArrowheads="1"/>
          </p:cNvSpPr>
          <p:nvPr/>
        </p:nvSpPr>
        <p:spPr bwMode="auto">
          <a:xfrm rot="16200000">
            <a:off x="3790581" y="5142585"/>
            <a:ext cx="205803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0" hangingPunct="0">
              <a:buFontTx/>
              <a:buNone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SABIC Typeface Text" panose="020B0603060202020204" pitchFamily="34" charset="0"/>
                <a:cs typeface="SABIC Typeface Text" panose="020B0603060202020204" pitchFamily="34" charset="0"/>
              </a:rPr>
              <a:t>Y-axis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  <a:latin typeface="SABIC Typeface Text" panose="020B0603060202020204" pitchFamily="34" charset="0"/>
                <a:cs typeface="SABIC Typeface Text" panose="020B0603060202020204" pitchFamily="34" charset="0"/>
              </a:rPr>
              <a:t>title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Rectangle 3"/>
          <p:cNvSpPr>
            <a:spLocks noChangeArrowheads="1"/>
          </p:cNvSpPr>
          <p:nvPr/>
        </p:nvSpPr>
        <p:spPr bwMode="auto">
          <a:xfrm>
            <a:off x="5594112" y="6319468"/>
            <a:ext cx="247697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eaLnBrk="0" hangingPunct="0">
              <a:buFontTx/>
              <a:buNone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SABIC Typeface Text" panose="020B0603060202020204" pitchFamily="34" charset="0"/>
                <a:cs typeface="SABIC Typeface Text" panose="020B0603060202020204" pitchFamily="34" charset="0"/>
              </a:rPr>
              <a:t>X-axis title </a:t>
            </a:r>
            <a:r>
              <a:rPr lang="en-US" sz="12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63259"/>
              </p:ext>
            </p:extLst>
          </p:nvPr>
        </p:nvGraphicFramePr>
        <p:xfrm>
          <a:off x="9028998" y="4435715"/>
          <a:ext cx="2715961" cy="166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363684"/>
              </p:ext>
            </p:extLst>
          </p:nvPr>
        </p:nvGraphicFramePr>
        <p:xfrm>
          <a:off x="5053742" y="1198533"/>
          <a:ext cx="2476976" cy="2592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288433"/>
              </p:ext>
            </p:extLst>
          </p:nvPr>
        </p:nvGraphicFramePr>
        <p:xfrm>
          <a:off x="9028998" y="2597772"/>
          <a:ext cx="2715961" cy="1662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0086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7337909" y="2061981"/>
            <a:ext cx="904240" cy="40473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4337281" y="2061981"/>
            <a:ext cx="904240" cy="40473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11617" y="2061981"/>
            <a:ext cx="1791325" cy="809470"/>
          </a:xfrm>
          <a:prstGeom prst="rect">
            <a:avLst/>
          </a:prstGeom>
          <a:solidFill>
            <a:srgbClr val="00B05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/>
              <a:t>Company 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1616" y="2871451"/>
            <a:ext cx="1791325" cy="809470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/>
              <a:t>Company 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11616" y="3680921"/>
            <a:ext cx="1791325" cy="80947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/>
              <a:t>Company 3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11616" y="4490391"/>
            <a:ext cx="1791325" cy="809470"/>
          </a:xfrm>
          <a:prstGeom prst="rect">
            <a:avLst/>
          </a:prstGeom>
          <a:solidFill>
            <a:srgbClr val="FF000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/>
              <a:t>Company 4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11616" y="5299861"/>
            <a:ext cx="1791325" cy="809470"/>
          </a:xfrm>
          <a:prstGeom prst="rect">
            <a:avLst/>
          </a:prstGeom>
          <a:solidFill>
            <a:srgbClr val="C0000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/>
              <a:t>Company 5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123046" y="2344961"/>
            <a:ext cx="329783" cy="3297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125758" y="3135694"/>
            <a:ext cx="329783" cy="329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128470" y="3926427"/>
            <a:ext cx="329783" cy="329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131182" y="4717160"/>
            <a:ext cx="329783" cy="3297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3133893" y="5507893"/>
            <a:ext cx="329783" cy="32978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626679" y="2344961"/>
            <a:ext cx="329783" cy="3297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628848" y="3135694"/>
            <a:ext cx="329783" cy="3297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631018" y="3926427"/>
            <a:ext cx="329783" cy="329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633187" y="4717160"/>
            <a:ext cx="329783" cy="3297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635356" y="5507893"/>
            <a:ext cx="329783" cy="3297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130312" y="2344961"/>
            <a:ext cx="329783" cy="3297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6131938" y="3135694"/>
            <a:ext cx="329783" cy="329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133566" y="3926427"/>
            <a:ext cx="329783" cy="329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135192" y="4717160"/>
            <a:ext cx="329783" cy="329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136819" y="5507893"/>
            <a:ext cx="329783" cy="32978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633945" y="2344961"/>
            <a:ext cx="329783" cy="3297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7635028" y="3135694"/>
            <a:ext cx="329783" cy="329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636114" y="3926427"/>
            <a:ext cx="329783" cy="3297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7637197" y="4717160"/>
            <a:ext cx="329783" cy="3297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7638282" y="5507893"/>
            <a:ext cx="329783" cy="3297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3621089" y="458997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BENCHMARKING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569781" y="101941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0338537" y="2061981"/>
            <a:ext cx="904240" cy="40473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9137578" y="2344961"/>
            <a:ext cx="329783" cy="3297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9138118" y="3135694"/>
            <a:ext cx="329783" cy="329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9138662" y="3926427"/>
            <a:ext cx="329783" cy="329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9139202" y="4717160"/>
            <a:ext cx="329783" cy="3297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9139745" y="5507893"/>
            <a:ext cx="329783" cy="32978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0641209" y="2344961"/>
            <a:ext cx="329783" cy="3297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10641209" y="3135694"/>
            <a:ext cx="329783" cy="329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0641209" y="3926427"/>
            <a:ext cx="329783" cy="329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10641209" y="4717160"/>
            <a:ext cx="329783" cy="3297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10641209" y="5507893"/>
            <a:ext cx="329783" cy="329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2749171" y="1566471"/>
            <a:ext cx="1077531" cy="391281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Criteria 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252804" y="1561717"/>
            <a:ext cx="1077531" cy="391281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Criteria 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756437" y="1556963"/>
            <a:ext cx="1077531" cy="391281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Criteria 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260070" y="1552209"/>
            <a:ext cx="1077531" cy="391281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Criteria 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763703" y="1547455"/>
            <a:ext cx="1077531" cy="391281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Criteria 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267334" y="1555139"/>
            <a:ext cx="1077531" cy="391281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no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Criteria 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28515" y="1296409"/>
            <a:ext cx="10954328" cy="5085341"/>
          </a:xfrm>
          <a:prstGeom prst="rect">
            <a:avLst/>
          </a:prstGeom>
          <a:blipFill dpi="0" rotWithShape="1">
            <a:blip r:embed="rId2">
              <a:alphaModFix amt="11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9000"/>
                      </a14:imgEffect>
                      <a14:imgEffect>
                        <a14:saturation sat="152000"/>
                      </a14:imgEffect>
                      <a14:imgEffect>
                        <a14:brightnessContrast bright="-17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0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15490</TotalTime>
  <Words>43</Words>
  <Application>Microsoft Office PowerPoint</Application>
  <PresentationFormat>Widescreen</PresentationFormat>
  <Paragraphs>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Poppins Light</vt:lpstr>
      <vt:lpstr>SABIC Typeface Text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2024-04-20T15:54:33Z</dcterms:modified>
</cp:coreProperties>
</file>