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Qtr 1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Contractor 1</c:v>
                </c:pt>
                <c:pt idx="1">
                  <c:v>Contractor 2</c:v>
                </c:pt>
                <c:pt idx="2">
                  <c:v>Contractor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8A-43B4-AB5B-47A8E7DDB10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Qtr1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Contractor 1</c:v>
                </c:pt>
                <c:pt idx="1">
                  <c:v>Contractor 2</c:v>
                </c:pt>
                <c:pt idx="2">
                  <c:v>Contractor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8A-43B4-AB5B-47A8E7DDB1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3"/>
        <c:axId val="576410816"/>
        <c:axId val="576411232"/>
      </c:barChart>
      <c:catAx>
        <c:axId val="576410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6411232"/>
        <c:crosses val="autoZero"/>
        <c:auto val="1"/>
        <c:lblAlgn val="ctr"/>
        <c:lblOffset val="100"/>
        <c:noMultiLvlLbl val="0"/>
      </c:catAx>
      <c:valAx>
        <c:axId val="576411232"/>
        <c:scaling>
          <c:orientation val="minMax"/>
          <c:max val="5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576410816"/>
        <c:crosses val="autoZero"/>
        <c:crossBetween val="between"/>
        <c:majorUnit val="3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86165643813909E-2"/>
          <c:y val="0.15138609848657247"/>
          <c:w val="0.85827668712372185"/>
          <c:h val="0.7729208522701412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Year 1</c:v>
                </c:pt>
              </c:strCache>
            </c:strRef>
          </c:tx>
          <c:spPr>
            <a:ln w="3492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</c:v>
                </c:pt>
                <c:pt idx="1">
                  <c:v>0.1</c:v>
                </c:pt>
                <c:pt idx="2">
                  <c:v>0.17</c:v>
                </c:pt>
                <c:pt idx="3">
                  <c:v>0.1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6433-4725-A1CF-F399988AE6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Year 2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</c:v>
                </c:pt>
                <c:pt idx="1">
                  <c:v>0.15</c:v>
                </c:pt>
                <c:pt idx="2">
                  <c:v>0.1</c:v>
                </c:pt>
                <c:pt idx="3">
                  <c:v>0.3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6433-4725-A1CF-F399988AE6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Year 3</c:v>
                </c:pt>
              </c:strCache>
            </c:strRef>
          </c:tx>
          <c:spPr>
            <a:ln w="381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</c:v>
                </c:pt>
                <c:pt idx="1">
                  <c:v>0.06</c:v>
                </c:pt>
                <c:pt idx="2">
                  <c:v>0.08</c:v>
                </c:pt>
                <c:pt idx="3">
                  <c:v>0.18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6433-4725-A1CF-F399988AE62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55507696"/>
        <c:axId val="555542224"/>
      </c:lineChart>
      <c:catAx>
        <c:axId val="5555076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55542224"/>
        <c:crosses val="autoZero"/>
        <c:auto val="1"/>
        <c:lblAlgn val="ctr"/>
        <c:lblOffset val="100"/>
        <c:noMultiLvlLbl val="0"/>
      </c:catAx>
      <c:valAx>
        <c:axId val="5555422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55507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86165643813909E-2"/>
          <c:y val="0"/>
          <c:w val="0.85827668712372185"/>
          <c:h val="0.9243069507567137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Year 1</c:v>
                </c:pt>
              </c:strCache>
            </c:strRef>
          </c:tx>
          <c:spPr>
            <a:ln w="3492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5</c:v>
                </c:pt>
                <c:pt idx="2">
                  <c:v>2</c:v>
                </c:pt>
                <c:pt idx="3">
                  <c:v>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6433-4725-A1CF-F399988AE62E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Year 3</c:v>
                </c:pt>
              </c:strCache>
            </c:strRef>
          </c:tx>
          <c:spPr>
            <a:ln w="381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4</c:v>
                </c:pt>
                <c:pt idx="2">
                  <c:v>3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6433-4725-A1CF-F399988AE62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55507696"/>
        <c:axId val="555542224"/>
      </c:lineChart>
      <c:catAx>
        <c:axId val="5555076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55542224"/>
        <c:crosses val="autoZero"/>
        <c:auto val="1"/>
        <c:lblAlgn val="ctr"/>
        <c:lblOffset val="100"/>
        <c:noMultiLvlLbl val="0"/>
      </c:catAx>
      <c:valAx>
        <c:axId val="555542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55507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64034229718206"/>
          <c:y val="0.12422715200791311"/>
          <c:w val="0.69459442035424279"/>
          <c:h val="0.759066370315187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BE8-407E-B99A-5974D41A2A3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EB3-46BA-947E-179A73C83651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BE8-407E-B99A-5974D41A2A3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EB3-46BA-947E-179A73C8365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0BE8-407E-B99A-5974D41A2A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Package 1</c:v>
                </c:pt>
                <c:pt idx="1">
                  <c:v>Package 2</c:v>
                </c:pt>
                <c:pt idx="2">
                  <c:v>Package 3</c:v>
                </c:pt>
                <c:pt idx="3">
                  <c:v>Package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</c:v>
                </c:pt>
                <c:pt idx="1">
                  <c:v>40</c:v>
                </c:pt>
                <c:pt idx="2">
                  <c:v>10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E8-407E-B99A-5974D41A2A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487273012255134E-2"/>
          <c:y val="0.85239001384507429"/>
          <c:w val="0.9621544955866812"/>
          <c:h val="0.141071191498239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64034229718206"/>
          <c:y val="0.12422715200791311"/>
          <c:w val="0.69459442035424279"/>
          <c:h val="0.759066370315187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89A-4657-A896-FDC7531A35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89A-4657-A896-FDC7531A3570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89A-4657-A896-FDC7531A357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89A-4657-A896-FDC7531A357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589A-4657-A896-FDC7531A3570}"/>
                </c:ext>
              </c:extLst>
            </c:dLbl>
            <c:dLbl>
              <c:idx val="2"/>
              <c:layout>
                <c:manualLayout>
                  <c:x val="-4.5709316730523608E-17"/>
                  <c:y val="1.605775735084935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89A-4657-A896-FDC7531A35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Package 1</c:v>
                </c:pt>
                <c:pt idx="1">
                  <c:v>Package 2</c:v>
                </c:pt>
                <c:pt idx="2">
                  <c:v>Package 3</c:v>
                </c:pt>
                <c:pt idx="3">
                  <c:v>Package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30</c:v>
                </c:pt>
                <c:pt idx="2">
                  <c:v>5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E8-407E-B99A-5974D41A2A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487273012255134E-2"/>
          <c:y val="0.85239001384507429"/>
          <c:w val="0.9621544955866812"/>
          <c:h val="0.141071191498239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64034229718206"/>
          <c:y val="0.12422715200791311"/>
          <c:w val="0.69459442035424279"/>
          <c:h val="0.759066370315187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89A-4657-A896-FDC7531A35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89A-4657-A896-FDC7531A3570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89A-4657-A896-FDC7531A357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89A-4657-A896-FDC7531A357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589A-4657-A896-FDC7531A35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Package 1</c:v>
                </c:pt>
                <c:pt idx="1">
                  <c:v>Package 2</c:v>
                </c:pt>
                <c:pt idx="2">
                  <c:v>Package 3</c:v>
                </c:pt>
                <c:pt idx="3">
                  <c:v>Package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10</c:v>
                </c:pt>
                <c:pt idx="2">
                  <c:v>23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E8-407E-B99A-5974D41A2A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4872568674706361E-2"/>
          <c:y val="0.89253440722219768"/>
          <c:w val="0.9621544955866812"/>
          <c:h val="7.68401620948419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chart" Target="../charts/chart4.xml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12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11" Type="http://schemas.openxmlformats.org/officeDocument/2006/relationships/chart" Target="../charts/chart2.xml"/><Relationship Id="rId5" Type="http://schemas.microsoft.com/office/2007/relationships/hdphoto" Target="../media/hdphoto2.wdp"/><Relationship Id="rId15" Type="http://schemas.openxmlformats.org/officeDocument/2006/relationships/chart" Target="../charts/chart6.xml"/><Relationship Id="rId10" Type="http://schemas.openxmlformats.org/officeDocument/2006/relationships/chart" Target="../charts/chart1.xml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/>
          <p:cNvSpPr/>
          <p:nvPr/>
        </p:nvSpPr>
        <p:spPr>
          <a:xfrm>
            <a:off x="619161" y="970360"/>
            <a:ext cx="10954328" cy="14189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628515" y="4529716"/>
            <a:ext cx="10954328" cy="22405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628515" y="2435398"/>
            <a:ext cx="10954328" cy="2007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628515" y="970360"/>
            <a:ext cx="10954328" cy="5799895"/>
          </a:xfrm>
          <a:prstGeom prst="rect">
            <a:avLst/>
          </a:prstGeom>
          <a:blipFill dpi="0" rotWithShape="1">
            <a:blip r:embed="rId2">
              <a:alphaModFix amt="27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9000"/>
                      </a14:imgEffect>
                      <a14:imgEffect>
                        <a14:saturation sat="152000"/>
                      </a14:imgEffect>
                      <a14:imgEffect>
                        <a14:brightnessContrast bright="-17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00ED553-21FF-6440-BA0D-EAE20B19528D}"/>
              </a:ext>
            </a:extLst>
          </p:cNvPr>
          <p:cNvSpPr/>
          <p:nvPr/>
        </p:nvSpPr>
        <p:spPr>
          <a:xfrm>
            <a:off x="4894879" y="5459063"/>
            <a:ext cx="873834" cy="873834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+mj-lt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735499D-1E7C-CC49-9F8F-2981B82B15AD}"/>
              </a:ext>
            </a:extLst>
          </p:cNvPr>
          <p:cNvSpPr/>
          <p:nvPr/>
        </p:nvSpPr>
        <p:spPr>
          <a:xfrm>
            <a:off x="771679" y="1236749"/>
            <a:ext cx="3429000" cy="101600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83FF417-7AA4-2945-912E-C0522274C2BD}"/>
              </a:ext>
            </a:extLst>
          </p:cNvPr>
          <p:cNvSpPr/>
          <p:nvPr/>
        </p:nvSpPr>
        <p:spPr>
          <a:xfrm>
            <a:off x="4391179" y="1236749"/>
            <a:ext cx="2212207" cy="101600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020B5E2-B3CD-5E4F-A017-D75EB6226176}"/>
              </a:ext>
            </a:extLst>
          </p:cNvPr>
          <p:cNvSpPr/>
          <p:nvPr/>
        </p:nvSpPr>
        <p:spPr>
          <a:xfrm>
            <a:off x="8337767" y="1236749"/>
            <a:ext cx="3101912" cy="101600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2D45D22-494C-DB48-B5CD-12D9D8C76D4A}"/>
              </a:ext>
            </a:extLst>
          </p:cNvPr>
          <p:cNvSpPr/>
          <p:nvPr/>
        </p:nvSpPr>
        <p:spPr>
          <a:xfrm>
            <a:off x="762000" y="4641267"/>
            <a:ext cx="2743200" cy="1988334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411DF37-F235-4A4E-90D7-07B26DDB5C24}"/>
              </a:ext>
            </a:extLst>
          </p:cNvPr>
          <p:cNvSpPr/>
          <p:nvPr/>
        </p:nvSpPr>
        <p:spPr>
          <a:xfrm>
            <a:off x="3638685" y="4653527"/>
            <a:ext cx="2743200" cy="1988335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B301090-4FF3-8540-9B2E-FD410FC8FD44}"/>
              </a:ext>
            </a:extLst>
          </p:cNvPr>
          <p:cNvSpPr/>
          <p:nvPr/>
        </p:nvSpPr>
        <p:spPr>
          <a:xfrm>
            <a:off x="8010679" y="2511704"/>
            <a:ext cx="3429000" cy="1901313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F707110-B837-B045-AE1F-167602394710}"/>
              </a:ext>
            </a:extLst>
          </p:cNvPr>
          <p:cNvSpPr/>
          <p:nvPr/>
        </p:nvSpPr>
        <p:spPr>
          <a:xfrm>
            <a:off x="6603386" y="4660527"/>
            <a:ext cx="2743200" cy="1992651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61B25D5-24C8-AC49-844B-8D377F7E60D4}"/>
              </a:ext>
            </a:extLst>
          </p:cNvPr>
          <p:cNvSpPr/>
          <p:nvPr/>
        </p:nvSpPr>
        <p:spPr>
          <a:xfrm>
            <a:off x="957417" y="1420899"/>
            <a:ext cx="647700" cy="6477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0DA6106-D421-1342-91F2-27414AD80B3E}"/>
              </a:ext>
            </a:extLst>
          </p:cNvPr>
          <p:cNvSpPr/>
          <p:nvPr/>
        </p:nvSpPr>
        <p:spPr>
          <a:xfrm>
            <a:off x="4531641" y="1434623"/>
            <a:ext cx="647700" cy="647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FC41770-556E-BA41-A7A3-67DD1C09705C}"/>
              </a:ext>
            </a:extLst>
          </p:cNvPr>
          <p:cNvSpPr/>
          <p:nvPr/>
        </p:nvSpPr>
        <p:spPr>
          <a:xfrm>
            <a:off x="8527133" y="1420899"/>
            <a:ext cx="647700" cy="647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sp>
        <p:nvSpPr>
          <p:cNvPr id="14" name="Freeform 1000">
            <a:extLst>
              <a:ext uri="{FF2B5EF4-FFF2-40B4-BE49-F238E27FC236}">
                <a16:creationId xmlns:a16="http://schemas.microsoft.com/office/drawing/2014/main" id="{69B1A5B8-7D61-824F-B966-5C993EAE57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665053" y="1539382"/>
            <a:ext cx="358547" cy="356388"/>
          </a:xfrm>
          <a:custGeom>
            <a:avLst/>
            <a:gdLst>
              <a:gd name="T0" fmla="*/ 73901 w 290132"/>
              <a:gd name="T1" fmla="*/ 708677 h 289197"/>
              <a:gd name="T2" fmla="*/ 868984 w 290132"/>
              <a:gd name="T3" fmla="*/ 673933 h 289197"/>
              <a:gd name="T4" fmla="*/ 680804 w 290132"/>
              <a:gd name="T5" fmla="*/ 761616 h 289197"/>
              <a:gd name="T6" fmla="*/ 860592 w 290132"/>
              <a:gd name="T7" fmla="*/ 712510 h 289197"/>
              <a:gd name="T8" fmla="*/ 152217 w 290132"/>
              <a:gd name="T9" fmla="*/ 644704 h 289197"/>
              <a:gd name="T10" fmla="*/ 934905 w 290132"/>
              <a:gd name="T11" fmla="*/ 737061 h 289197"/>
              <a:gd name="T12" fmla="*/ 632859 w 290132"/>
              <a:gd name="T13" fmla="*/ 814219 h 289197"/>
              <a:gd name="T14" fmla="*/ 400336 w 290132"/>
              <a:gd name="T15" fmla="*/ 817726 h 289197"/>
              <a:gd name="T16" fmla="*/ 624468 w 290132"/>
              <a:gd name="T17" fmla="*/ 787331 h 289197"/>
              <a:gd name="T18" fmla="*/ 641250 w 290132"/>
              <a:gd name="T19" fmla="*/ 721863 h 289197"/>
              <a:gd name="T20" fmla="*/ 152217 w 290132"/>
              <a:gd name="T21" fmla="*/ 644704 h 289197"/>
              <a:gd name="T22" fmla="*/ 122247 w 290132"/>
              <a:gd name="T23" fmla="*/ 872674 h 289197"/>
              <a:gd name="T24" fmla="*/ 14389 w 290132"/>
              <a:gd name="T25" fmla="*/ 616643 h 289197"/>
              <a:gd name="T26" fmla="*/ 612486 w 290132"/>
              <a:gd name="T27" fmla="*/ 682113 h 289197"/>
              <a:gd name="T28" fmla="*/ 787474 w 290132"/>
              <a:gd name="T29" fmla="*/ 670424 h 289197"/>
              <a:gd name="T30" fmla="*/ 904936 w 290132"/>
              <a:gd name="T31" fmla="*/ 696143 h 289197"/>
              <a:gd name="T32" fmla="*/ 927709 w 290132"/>
              <a:gd name="T33" fmla="*/ 790838 h 289197"/>
              <a:gd name="T34" fmla="*/ 14389 w 290132"/>
              <a:gd name="T35" fmla="*/ 900730 h 289197"/>
              <a:gd name="T36" fmla="*/ 14389 w 290132"/>
              <a:gd name="T37" fmla="*/ 616643 h 289197"/>
              <a:gd name="T38" fmla="*/ 415829 w 290132"/>
              <a:gd name="T39" fmla="*/ 605337 h 289197"/>
              <a:gd name="T40" fmla="*/ 385374 w 290132"/>
              <a:gd name="T41" fmla="*/ 531143 h 289197"/>
              <a:gd name="T42" fmla="*/ 553031 w 290132"/>
              <a:gd name="T43" fmla="*/ 418322 h 289197"/>
              <a:gd name="T44" fmla="*/ 522625 w 290132"/>
              <a:gd name="T45" fmla="*/ 647971 h 289197"/>
              <a:gd name="T46" fmla="*/ 675723 w 290132"/>
              <a:gd name="T47" fmla="*/ 326456 h 289197"/>
              <a:gd name="T48" fmla="*/ 675723 w 290132"/>
              <a:gd name="T49" fmla="*/ 677661 h 289197"/>
              <a:gd name="T50" fmla="*/ 675723 w 290132"/>
              <a:gd name="T51" fmla="*/ 326456 h 289197"/>
              <a:gd name="T52" fmla="*/ 827544 w 290132"/>
              <a:gd name="T53" fmla="*/ 626113 h 289197"/>
              <a:gd name="T54" fmla="*/ 797138 w 290132"/>
              <a:gd name="T55" fmla="*/ 268005 h 289197"/>
              <a:gd name="T56" fmla="*/ 964804 w 290132"/>
              <a:gd name="T57" fmla="*/ 133282 h 289197"/>
              <a:gd name="T58" fmla="*/ 934387 w 290132"/>
              <a:gd name="T59" fmla="*/ 667571 h 289197"/>
              <a:gd name="T60" fmla="*/ 934509 w 290132"/>
              <a:gd name="T61" fmla="*/ 31793 h 289197"/>
              <a:gd name="T62" fmla="*/ 711168 w 290132"/>
              <a:gd name="T63" fmla="*/ 290449 h 289197"/>
              <a:gd name="T64" fmla="*/ 408997 w 290132"/>
              <a:gd name="T65" fmla="*/ 473862 h 289197"/>
              <a:gd name="T66" fmla="*/ 195201 w 290132"/>
              <a:gd name="T67" fmla="*/ 579674 h 289197"/>
              <a:gd name="T68" fmla="*/ 174897 w 290132"/>
              <a:gd name="T69" fmla="*/ 559686 h 289197"/>
              <a:gd name="T70" fmla="*/ 399438 w 290132"/>
              <a:gd name="T71" fmla="*/ 443293 h 289197"/>
              <a:gd name="T72" fmla="*/ 701609 w 290132"/>
              <a:gd name="T73" fmla="*/ 261056 h 289197"/>
              <a:gd name="T74" fmla="*/ 172251 w 290132"/>
              <a:gd name="T75" fmla="*/ 192767 h 289197"/>
              <a:gd name="T76" fmla="*/ 470609 w 290132"/>
              <a:gd name="T77" fmla="*/ 240067 h 289197"/>
              <a:gd name="T78" fmla="*/ 156801 w 290132"/>
              <a:gd name="T79" fmla="*/ 0 h 289197"/>
              <a:gd name="T80" fmla="*/ 500323 w 290132"/>
              <a:gd name="T81" fmla="*/ 269630 h 289197"/>
              <a:gd name="T82" fmla="*/ 476551 w 290132"/>
              <a:gd name="T83" fmla="*/ 281455 h 289197"/>
              <a:gd name="T84" fmla="*/ 142533 w 290132"/>
              <a:gd name="T85" fmla="*/ 206955 h 289197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290132" h="289197">
                <a:moveTo>
                  <a:pt x="22225" y="207963"/>
                </a:moveTo>
                <a:cubicBezTo>
                  <a:pt x="24423" y="207963"/>
                  <a:pt x="26621" y="210249"/>
                  <a:pt x="26621" y="212535"/>
                </a:cubicBezTo>
                <a:cubicBezTo>
                  <a:pt x="26621" y="215202"/>
                  <a:pt x="24423" y="217107"/>
                  <a:pt x="22225" y="217107"/>
                </a:cubicBezTo>
                <a:cubicBezTo>
                  <a:pt x="19661" y="217107"/>
                  <a:pt x="17463" y="215202"/>
                  <a:pt x="17463" y="212535"/>
                </a:cubicBezTo>
                <a:cubicBezTo>
                  <a:pt x="17463" y="210249"/>
                  <a:pt x="19661" y="207963"/>
                  <a:pt x="22225" y="207963"/>
                </a:cubicBezTo>
                <a:close/>
                <a:moveTo>
                  <a:pt x="261318" y="206463"/>
                </a:moveTo>
                <a:cubicBezTo>
                  <a:pt x="259155" y="205030"/>
                  <a:pt x="247982" y="209686"/>
                  <a:pt x="240052" y="213268"/>
                </a:cubicBezTo>
                <a:cubicBezTo>
                  <a:pt x="230320" y="217566"/>
                  <a:pt x="218426" y="222580"/>
                  <a:pt x="204369" y="226520"/>
                </a:cubicBezTo>
                <a:cubicBezTo>
                  <a:pt x="204729" y="228669"/>
                  <a:pt x="205089" y="230817"/>
                  <a:pt x="204729" y="233325"/>
                </a:cubicBezTo>
                <a:cubicBezTo>
                  <a:pt x="204369" y="234757"/>
                  <a:pt x="204369" y="235832"/>
                  <a:pt x="204008" y="237264"/>
                </a:cubicBezTo>
                <a:cubicBezTo>
                  <a:pt x="227437" y="231534"/>
                  <a:pt x="244017" y="224371"/>
                  <a:pt x="255911" y="219356"/>
                </a:cubicBezTo>
                <a:cubicBezTo>
                  <a:pt x="256993" y="218998"/>
                  <a:pt x="258074" y="218640"/>
                  <a:pt x="258795" y="218282"/>
                </a:cubicBezTo>
                <a:cubicBezTo>
                  <a:pt x="262039" y="215417"/>
                  <a:pt x="263841" y="212193"/>
                  <a:pt x="263841" y="210403"/>
                </a:cubicBezTo>
                <a:cubicBezTo>
                  <a:pt x="263841" y="209686"/>
                  <a:pt x="263480" y="208254"/>
                  <a:pt x="261318" y="206463"/>
                </a:cubicBezTo>
                <a:close/>
                <a:moveTo>
                  <a:pt x="45776" y="197509"/>
                </a:moveTo>
                <a:lnTo>
                  <a:pt x="45776" y="268424"/>
                </a:lnTo>
                <a:cubicBezTo>
                  <a:pt x="65960" y="274512"/>
                  <a:pt x="184184" y="306030"/>
                  <a:pt x="273933" y="235115"/>
                </a:cubicBezTo>
                <a:cubicBezTo>
                  <a:pt x="276096" y="233683"/>
                  <a:pt x="280781" y="229743"/>
                  <a:pt x="281142" y="225803"/>
                </a:cubicBezTo>
                <a:cubicBezTo>
                  <a:pt x="281142" y="225087"/>
                  <a:pt x="280781" y="223296"/>
                  <a:pt x="278979" y="221864"/>
                </a:cubicBezTo>
                <a:cubicBezTo>
                  <a:pt x="276817" y="220073"/>
                  <a:pt x="268166" y="223654"/>
                  <a:pt x="259155" y="227594"/>
                </a:cubicBezTo>
                <a:cubicBezTo>
                  <a:pt x="244738" y="233683"/>
                  <a:pt x="222751" y="242995"/>
                  <a:pt x="190311" y="249442"/>
                </a:cubicBezTo>
                <a:lnTo>
                  <a:pt x="189951" y="249442"/>
                </a:lnTo>
                <a:cubicBezTo>
                  <a:pt x="183103" y="251949"/>
                  <a:pt x="172650" y="253739"/>
                  <a:pt x="159674" y="253739"/>
                </a:cubicBezTo>
                <a:cubicBezTo>
                  <a:pt x="148501" y="253739"/>
                  <a:pt x="135525" y="252307"/>
                  <a:pt x="120387" y="250516"/>
                </a:cubicBezTo>
                <a:cubicBezTo>
                  <a:pt x="118224" y="250158"/>
                  <a:pt x="116422" y="248009"/>
                  <a:pt x="116782" y="245860"/>
                </a:cubicBezTo>
                <a:cubicBezTo>
                  <a:pt x="117143" y="243353"/>
                  <a:pt x="119305" y="241562"/>
                  <a:pt x="121828" y="241920"/>
                </a:cubicBezTo>
                <a:cubicBezTo>
                  <a:pt x="161476" y="246934"/>
                  <a:pt x="179498" y="244427"/>
                  <a:pt x="187788" y="241204"/>
                </a:cubicBezTo>
                <a:lnTo>
                  <a:pt x="187788" y="240846"/>
                </a:lnTo>
                <a:cubicBezTo>
                  <a:pt x="195718" y="237981"/>
                  <a:pt x="195718" y="234041"/>
                  <a:pt x="195718" y="232608"/>
                </a:cubicBezTo>
                <a:cubicBezTo>
                  <a:pt x="196439" y="227594"/>
                  <a:pt x="195358" y="223296"/>
                  <a:pt x="192835" y="221147"/>
                </a:cubicBezTo>
                <a:cubicBezTo>
                  <a:pt x="189591" y="217924"/>
                  <a:pt x="184544" y="217924"/>
                  <a:pt x="184544" y="217924"/>
                </a:cubicBezTo>
                <a:cubicBezTo>
                  <a:pt x="141292" y="218640"/>
                  <a:pt x="133723" y="213984"/>
                  <a:pt x="124351" y="208612"/>
                </a:cubicBezTo>
                <a:cubicBezTo>
                  <a:pt x="115701" y="203598"/>
                  <a:pt x="105609" y="197867"/>
                  <a:pt x="45776" y="197509"/>
                </a:cubicBezTo>
                <a:close/>
                <a:moveTo>
                  <a:pt x="8650" y="197509"/>
                </a:moveTo>
                <a:lnTo>
                  <a:pt x="8650" y="267349"/>
                </a:lnTo>
                <a:lnTo>
                  <a:pt x="36764" y="267349"/>
                </a:lnTo>
                <a:lnTo>
                  <a:pt x="36764" y="197509"/>
                </a:lnTo>
                <a:lnTo>
                  <a:pt x="8650" y="197509"/>
                </a:lnTo>
                <a:close/>
                <a:moveTo>
                  <a:pt x="4325" y="188913"/>
                </a:moveTo>
                <a:lnTo>
                  <a:pt x="41450" y="188913"/>
                </a:lnTo>
                <a:cubicBezTo>
                  <a:pt x="107771" y="188913"/>
                  <a:pt x="118945" y="195360"/>
                  <a:pt x="129037" y="201449"/>
                </a:cubicBezTo>
                <a:cubicBezTo>
                  <a:pt x="136967" y="205747"/>
                  <a:pt x="143815" y="210044"/>
                  <a:pt x="184184" y="208970"/>
                </a:cubicBezTo>
                <a:cubicBezTo>
                  <a:pt x="184184" y="208970"/>
                  <a:pt x="192835" y="208612"/>
                  <a:pt x="198962" y="215059"/>
                </a:cubicBezTo>
                <a:cubicBezTo>
                  <a:pt x="200043" y="215775"/>
                  <a:pt x="200764" y="216849"/>
                  <a:pt x="201485" y="218282"/>
                </a:cubicBezTo>
                <a:cubicBezTo>
                  <a:pt x="215182" y="214342"/>
                  <a:pt x="227076" y="209328"/>
                  <a:pt x="236808" y="205388"/>
                </a:cubicBezTo>
                <a:cubicBezTo>
                  <a:pt x="251586" y="198942"/>
                  <a:pt x="260597" y="195002"/>
                  <a:pt x="266724" y="199658"/>
                </a:cubicBezTo>
                <a:cubicBezTo>
                  <a:pt x="271410" y="203239"/>
                  <a:pt x="272491" y="207179"/>
                  <a:pt x="272491" y="209686"/>
                </a:cubicBezTo>
                <a:cubicBezTo>
                  <a:pt x="272852" y="211119"/>
                  <a:pt x="272491" y="212193"/>
                  <a:pt x="272131" y="213268"/>
                </a:cubicBezTo>
                <a:cubicBezTo>
                  <a:pt x="277177" y="212193"/>
                  <a:pt x="281142" y="212193"/>
                  <a:pt x="284386" y="215059"/>
                </a:cubicBezTo>
                <a:cubicBezTo>
                  <a:pt x="289071" y="218998"/>
                  <a:pt x="290153" y="223296"/>
                  <a:pt x="289792" y="226161"/>
                </a:cubicBezTo>
                <a:cubicBezTo>
                  <a:pt x="289432" y="234757"/>
                  <a:pt x="280061" y="241562"/>
                  <a:pt x="278979" y="242278"/>
                </a:cubicBezTo>
                <a:cubicBezTo>
                  <a:pt x="232122" y="279527"/>
                  <a:pt x="177336" y="289197"/>
                  <a:pt x="132281" y="289197"/>
                </a:cubicBezTo>
                <a:cubicBezTo>
                  <a:pt x="83622" y="289197"/>
                  <a:pt x="46136" y="278094"/>
                  <a:pt x="40729" y="275945"/>
                </a:cubicBezTo>
                <a:lnTo>
                  <a:pt x="4325" y="275945"/>
                </a:lnTo>
                <a:cubicBezTo>
                  <a:pt x="2163" y="275945"/>
                  <a:pt x="0" y="274154"/>
                  <a:pt x="0" y="272005"/>
                </a:cubicBezTo>
                <a:lnTo>
                  <a:pt x="0" y="193211"/>
                </a:lnTo>
                <a:cubicBezTo>
                  <a:pt x="0" y="190704"/>
                  <a:pt x="2163" y="188913"/>
                  <a:pt x="4325" y="188913"/>
                </a:cubicBezTo>
                <a:close/>
                <a:moveTo>
                  <a:pt x="120284" y="158750"/>
                </a:moveTo>
                <a:cubicBezTo>
                  <a:pt x="122849" y="158750"/>
                  <a:pt x="125047" y="160554"/>
                  <a:pt x="125047" y="162719"/>
                </a:cubicBezTo>
                <a:lnTo>
                  <a:pt x="125047" y="185449"/>
                </a:lnTo>
                <a:cubicBezTo>
                  <a:pt x="125047" y="187975"/>
                  <a:pt x="122849" y="190139"/>
                  <a:pt x="120284" y="190139"/>
                </a:cubicBezTo>
                <a:cubicBezTo>
                  <a:pt x="117720" y="190139"/>
                  <a:pt x="115888" y="187975"/>
                  <a:pt x="115888" y="185449"/>
                </a:cubicBezTo>
                <a:lnTo>
                  <a:pt x="115888" y="162719"/>
                </a:lnTo>
                <a:cubicBezTo>
                  <a:pt x="115888" y="160554"/>
                  <a:pt x="117720" y="158750"/>
                  <a:pt x="120284" y="158750"/>
                </a:cubicBezTo>
                <a:close/>
                <a:moveTo>
                  <a:pt x="161735" y="123825"/>
                </a:moveTo>
                <a:cubicBezTo>
                  <a:pt x="164402" y="123825"/>
                  <a:pt x="166307" y="125629"/>
                  <a:pt x="166307" y="128155"/>
                </a:cubicBezTo>
                <a:lnTo>
                  <a:pt x="166307" y="198510"/>
                </a:lnTo>
                <a:cubicBezTo>
                  <a:pt x="166307" y="201035"/>
                  <a:pt x="164402" y="202839"/>
                  <a:pt x="161735" y="202839"/>
                </a:cubicBezTo>
                <a:cubicBezTo>
                  <a:pt x="159068" y="202839"/>
                  <a:pt x="157163" y="201035"/>
                  <a:pt x="157163" y="198510"/>
                </a:cubicBezTo>
                <a:lnTo>
                  <a:pt x="157163" y="128155"/>
                </a:lnTo>
                <a:cubicBezTo>
                  <a:pt x="157163" y="125629"/>
                  <a:pt x="159068" y="123825"/>
                  <a:pt x="161735" y="123825"/>
                </a:cubicBezTo>
                <a:close/>
                <a:moveTo>
                  <a:pt x="203201" y="100013"/>
                </a:moveTo>
                <a:cubicBezTo>
                  <a:pt x="205765" y="100013"/>
                  <a:pt x="207597" y="101801"/>
                  <a:pt x="207597" y="104303"/>
                </a:cubicBezTo>
                <a:lnTo>
                  <a:pt x="207597" y="202959"/>
                </a:lnTo>
                <a:cubicBezTo>
                  <a:pt x="207597" y="205461"/>
                  <a:pt x="205765" y="207606"/>
                  <a:pt x="203201" y="207606"/>
                </a:cubicBezTo>
                <a:cubicBezTo>
                  <a:pt x="200636" y="207606"/>
                  <a:pt x="198438" y="205461"/>
                  <a:pt x="198438" y="202959"/>
                </a:cubicBezTo>
                <a:lnTo>
                  <a:pt x="198438" y="104303"/>
                </a:lnTo>
                <a:cubicBezTo>
                  <a:pt x="198438" y="101801"/>
                  <a:pt x="200636" y="100013"/>
                  <a:pt x="203201" y="100013"/>
                </a:cubicBezTo>
                <a:close/>
                <a:moveTo>
                  <a:pt x="244285" y="77788"/>
                </a:moveTo>
                <a:cubicBezTo>
                  <a:pt x="246952" y="77788"/>
                  <a:pt x="248857" y="79587"/>
                  <a:pt x="248857" y="82105"/>
                </a:cubicBezTo>
                <a:lnTo>
                  <a:pt x="248857" y="191814"/>
                </a:lnTo>
                <a:cubicBezTo>
                  <a:pt x="248857" y="194332"/>
                  <a:pt x="246952" y="196491"/>
                  <a:pt x="244285" y="196491"/>
                </a:cubicBezTo>
                <a:cubicBezTo>
                  <a:pt x="241618" y="196491"/>
                  <a:pt x="239713" y="194332"/>
                  <a:pt x="239713" y="191814"/>
                </a:cubicBezTo>
                <a:lnTo>
                  <a:pt x="239713" y="82105"/>
                </a:lnTo>
                <a:cubicBezTo>
                  <a:pt x="239713" y="79587"/>
                  <a:pt x="241618" y="77788"/>
                  <a:pt x="244285" y="77788"/>
                </a:cubicBezTo>
                <a:close/>
                <a:moveTo>
                  <a:pt x="285560" y="36513"/>
                </a:moveTo>
                <a:cubicBezTo>
                  <a:pt x="288227" y="36513"/>
                  <a:pt x="290132" y="38672"/>
                  <a:pt x="290132" y="40830"/>
                </a:cubicBezTo>
                <a:lnTo>
                  <a:pt x="290132" y="204514"/>
                </a:lnTo>
                <a:cubicBezTo>
                  <a:pt x="290132" y="207032"/>
                  <a:pt x="288227" y="209190"/>
                  <a:pt x="285560" y="209190"/>
                </a:cubicBezTo>
                <a:cubicBezTo>
                  <a:pt x="283274" y="209190"/>
                  <a:pt x="280988" y="207032"/>
                  <a:pt x="280988" y="204514"/>
                </a:cubicBezTo>
                <a:lnTo>
                  <a:pt x="280988" y="40830"/>
                </a:lnTo>
                <a:cubicBezTo>
                  <a:pt x="280988" y="38672"/>
                  <a:pt x="283274" y="36513"/>
                  <a:pt x="285560" y="36513"/>
                </a:cubicBezTo>
                <a:close/>
                <a:moveTo>
                  <a:pt x="281024" y="9739"/>
                </a:moveTo>
                <a:cubicBezTo>
                  <a:pt x="282460" y="7938"/>
                  <a:pt x="285334" y="7938"/>
                  <a:pt x="287129" y="9739"/>
                </a:cubicBezTo>
                <a:cubicBezTo>
                  <a:pt x="288566" y="11180"/>
                  <a:pt x="288566" y="14061"/>
                  <a:pt x="287129" y="15862"/>
                </a:cubicBezTo>
                <a:lnTo>
                  <a:pt x="213860" y="88981"/>
                </a:lnTo>
                <a:cubicBezTo>
                  <a:pt x="212064" y="91142"/>
                  <a:pt x="209550" y="91142"/>
                  <a:pt x="207754" y="88981"/>
                </a:cubicBezTo>
                <a:lnTo>
                  <a:pt x="193388" y="74933"/>
                </a:lnTo>
                <a:lnTo>
                  <a:pt x="122992" y="145170"/>
                </a:lnTo>
                <a:cubicBezTo>
                  <a:pt x="121555" y="146971"/>
                  <a:pt x="118682" y="146971"/>
                  <a:pt x="116886" y="145170"/>
                </a:cubicBezTo>
                <a:lnTo>
                  <a:pt x="103956" y="132203"/>
                </a:lnTo>
                <a:lnTo>
                  <a:pt x="58702" y="177587"/>
                </a:lnTo>
                <a:cubicBezTo>
                  <a:pt x="57984" y="178308"/>
                  <a:pt x="56906" y="179028"/>
                  <a:pt x="55829" y="179028"/>
                </a:cubicBezTo>
                <a:cubicBezTo>
                  <a:pt x="54392" y="179028"/>
                  <a:pt x="53314" y="178308"/>
                  <a:pt x="52596" y="177587"/>
                </a:cubicBezTo>
                <a:cubicBezTo>
                  <a:pt x="50800" y="175786"/>
                  <a:pt x="50800" y="172905"/>
                  <a:pt x="52596" y="171464"/>
                </a:cubicBezTo>
                <a:lnTo>
                  <a:pt x="101083" y="122839"/>
                </a:lnTo>
                <a:cubicBezTo>
                  <a:pt x="102520" y="121038"/>
                  <a:pt x="105393" y="121038"/>
                  <a:pt x="107189" y="122839"/>
                </a:cubicBezTo>
                <a:lnTo>
                  <a:pt x="120119" y="135805"/>
                </a:lnTo>
                <a:lnTo>
                  <a:pt x="190155" y="65569"/>
                </a:lnTo>
                <a:cubicBezTo>
                  <a:pt x="191951" y="63768"/>
                  <a:pt x="194465" y="63768"/>
                  <a:pt x="196261" y="65569"/>
                </a:cubicBezTo>
                <a:lnTo>
                  <a:pt x="210987" y="79976"/>
                </a:lnTo>
                <a:lnTo>
                  <a:pt x="281024" y="9739"/>
                </a:lnTo>
                <a:close/>
                <a:moveTo>
                  <a:pt x="51800" y="9058"/>
                </a:moveTo>
                <a:lnTo>
                  <a:pt x="51800" y="59054"/>
                </a:lnTo>
                <a:lnTo>
                  <a:pt x="122217" y="59054"/>
                </a:lnTo>
                <a:cubicBezTo>
                  <a:pt x="122932" y="59054"/>
                  <a:pt x="124362" y="59417"/>
                  <a:pt x="124719" y="60141"/>
                </a:cubicBezTo>
                <a:lnTo>
                  <a:pt x="141520" y="73546"/>
                </a:lnTo>
                <a:lnTo>
                  <a:pt x="141520" y="9058"/>
                </a:lnTo>
                <a:lnTo>
                  <a:pt x="51800" y="9058"/>
                </a:lnTo>
                <a:close/>
                <a:moveTo>
                  <a:pt x="47153" y="0"/>
                </a:moveTo>
                <a:lnTo>
                  <a:pt x="146166" y="0"/>
                </a:lnTo>
                <a:cubicBezTo>
                  <a:pt x="148311" y="0"/>
                  <a:pt x="150456" y="2174"/>
                  <a:pt x="150456" y="4710"/>
                </a:cubicBezTo>
                <a:lnTo>
                  <a:pt x="150456" y="82603"/>
                </a:lnTo>
                <a:cubicBezTo>
                  <a:pt x="150456" y="84053"/>
                  <a:pt x="149383" y="85864"/>
                  <a:pt x="147954" y="86589"/>
                </a:cubicBezTo>
                <a:cubicBezTo>
                  <a:pt x="147239" y="86589"/>
                  <a:pt x="146524" y="86951"/>
                  <a:pt x="146166" y="86951"/>
                </a:cubicBezTo>
                <a:cubicBezTo>
                  <a:pt x="145094" y="86951"/>
                  <a:pt x="144022" y="86589"/>
                  <a:pt x="143307" y="86226"/>
                </a:cubicBezTo>
                <a:lnTo>
                  <a:pt x="120787" y="68112"/>
                </a:lnTo>
                <a:lnTo>
                  <a:pt x="47153" y="68112"/>
                </a:lnTo>
                <a:cubicBezTo>
                  <a:pt x="45008" y="68112"/>
                  <a:pt x="42863" y="65938"/>
                  <a:pt x="42863" y="63402"/>
                </a:cubicBezTo>
                <a:lnTo>
                  <a:pt x="42863" y="4710"/>
                </a:lnTo>
                <a:cubicBezTo>
                  <a:pt x="42863" y="2174"/>
                  <a:pt x="45008" y="0"/>
                  <a:pt x="47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70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6FB24A-7714-504F-B00E-9DA197B8A093}"/>
              </a:ext>
            </a:extLst>
          </p:cNvPr>
          <p:cNvSpPr txBox="1"/>
          <p:nvPr/>
        </p:nvSpPr>
        <p:spPr>
          <a:xfrm>
            <a:off x="1538699" y="1242419"/>
            <a:ext cx="1223540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EHSS UPDATES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AED0F6-BD03-8B40-881D-A0DE3B9C0A68}"/>
              </a:ext>
            </a:extLst>
          </p:cNvPr>
          <p:cNvSpPr txBox="1"/>
          <p:nvPr/>
        </p:nvSpPr>
        <p:spPr>
          <a:xfrm>
            <a:off x="5309716" y="1382428"/>
            <a:ext cx="1047979" cy="307777"/>
          </a:xfrm>
          <a:prstGeom prst="rect">
            <a:avLst/>
          </a:prstGeom>
          <a:noFill/>
          <a:ln>
            <a:noFill/>
          </a:ln>
        </p:spPr>
        <p:txBody>
          <a:bodyPr wrap="none" lIns="45720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MAN HOURS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CDF37E-7FDE-FF44-9376-E912460CAA50}"/>
              </a:ext>
            </a:extLst>
          </p:cNvPr>
          <p:cNvSpPr txBox="1"/>
          <p:nvPr/>
        </p:nvSpPr>
        <p:spPr>
          <a:xfrm>
            <a:off x="9213662" y="1382429"/>
            <a:ext cx="780983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BUDGET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940861-A42F-094E-80AE-F4290D7D8681}"/>
              </a:ext>
            </a:extLst>
          </p:cNvPr>
          <p:cNvSpPr txBox="1"/>
          <p:nvPr/>
        </p:nvSpPr>
        <p:spPr>
          <a:xfrm>
            <a:off x="5307902" y="1674815"/>
            <a:ext cx="1181734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  <a:latin typeface="+mj-lt"/>
                <a:ea typeface="League Spartan" charset="0"/>
                <a:cs typeface="Poppins" pitchFamily="2" charset="77"/>
              </a:rPr>
              <a:t>200,000</a:t>
            </a:r>
            <a:endParaRPr lang="en-US" sz="2400" b="1" dirty="0">
              <a:solidFill>
                <a:srgbClr val="00B0F0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00EEFA-AB75-D847-94E5-A1978967E269}"/>
              </a:ext>
            </a:extLst>
          </p:cNvPr>
          <p:cNvSpPr txBox="1"/>
          <p:nvPr/>
        </p:nvSpPr>
        <p:spPr>
          <a:xfrm>
            <a:off x="9118283" y="1705592"/>
            <a:ext cx="971741" cy="4001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2000" b="1" dirty="0" smtClean="0">
                <a:solidFill>
                  <a:schemeClr val="accent3"/>
                </a:solidFill>
                <a:latin typeface="+mj-lt"/>
                <a:ea typeface="League Spartan" charset="0"/>
                <a:cs typeface="Poppins" pitchFamily="2" charset="77"/>
              </a:rPr>
              <a:t>$32.6M</a:t>
            </a:r>
            <a:endParaRPr lang="en-US" sz="2000" b="1" dirty="0">
              <a:solidFill>
                <a:schemeClr val="accent3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7827D9F-3520-F340-8A1F-906D96A07081}"/>
              </a:ext>
            </a:extLst>
          </p:cNvPr>
          <p:cNvSpPr/>
          <p:nvPr/>
        </p:nvSpPr>
        <p:spPr>
          <a:xfrm>
            <a:off x="8200045" y="2618211"/>
            <a:ext cx="503124" cy="50312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AEB967-82E5-6E4D-AC24-B62E775564D8}"/>
              </a:ext>
            </a:extLst>
          </p:cNvPr>
          <p:cNvSpPr txBox="1"/>
          <p:nvPr/>
        </p:nvSpPr>
        <p:spPr>
          <a:xfrm>
            <a:off x="8793958" y="2715885"/>
            <a:ext cx="1616596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EQUIPMENT STATUS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3FBDA204-5558-C847-AE7A-0114449D58DB}"/>
              </a:ext>
            </a:extLst>
          </p:cNvPr>
          <p:cNvSpPr/>
          <p:nvPr/>
        </p:nvSpPr>
        <p:spPr>
          <a:xfrm>
            <a:off x="8313037" y="3176962"/>
            <a:ext cx="1229408" cy="1030078"/>
          </a:xfrm>
          <a:prstGeom prst="roundRect">
            <a:avLst>
              <a:gd name="adj" fmla="val 15682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+mj-lt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ABC81858-2EBC-3941-A0A8-4E2C143B8217}"/>
              </a:ext>
            </a:extLst>
          </p:cNvPr>
          <p:cNvSpPr/>
          <p:nvPr/>
        </p:nvSpPr>
        <p:spPr>
          <a:xfrm>
            <a:off x="9918426" y="3172347"/>
            <a:ext cx="1229405" cy="1030078"/>
          </a:xfrm>
          <a:prstGeom prst="roundRect">
            <a:avLst>
              <a:gd name="adj" fmla="val 15682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D06771-ED95-434F-89BC-6E6B7677C1FB}"/>
              </a:ext>
            </a:extLst>
          </p:cNvPr>
          <p:cNvSpPr txBox="1"/>
          <p:nvPr/>
        </p:nvSpPr>
        <p:spPr>
          <a:xfrm>
            <a:off x="8639841" y="3273579"/>
            <a:ext cx="575800" cy="553998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dirty="0" smtClean="0">
                <a:solidFill>
                  <a:schemeClr val="accent5"/>
                </a:solidFill>
                <a:ea typeface="League Spartan" charset="0"/>
                <a:cs typeface="Poppins" pitchFamily="2" charset="77"/>
              </a:rPr>
              <a:t>35</a:t>
            </a:r>
            <a:endParaRPr lang="en-US" sz="3000" dirty="0">
              <a:solidFill>
                <a:schemeClr val="accent5"/>
              </a:solidFill>
              <a:ea typeface="League Spartan" charset="0"/>
              <a:cs typeface="Poppins" pitchFamily="2" charset="7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751AED1-6994-D144-A1E1-D6D841D83F53}"/>
              </a:ext>
            </a:extLst>
          </p:cNvPr>
          <p:cNvSpPr txBox="1"/>
          <p:nvPr/>
        </p:nvSpPr>
        <p:spPr>
          <a:xfrm>
            <a:off x="10163372" y="3273579"/>
            <a:ext cx="771366" cy="553998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dirty="0" smtClean="0">
                <a:solidFill>
                  <a:schemeClr val="bg1"/>
                </a:solidFill>
                <a:ea typeface="League Spartan" charset="0"/>
                <a:cs typeface="Poppins" pitchFamily="2" charset="77"/>
              </a:rPr>
              <a:t>112</a:t>
            </a:r>
            <a:endParaRPr lang="en-US" sz="3000" dirty="0">
              <a:solidFill>
                <a:schemeClr val="bg1"/>
              </a:solidFill>
              <a:ea typeface="League Spartan" charset="0"/>
              <a:cs typeface="Poppins" pitchFamily="2" charset="7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F6DA6ED-9E03-EB4F-AD17-0EBB0E66ACA7}"/>
              </a:ext>
            </a:extLst>
          </p:cNvPr>
          <p:cNvSpPr txBox="1"/>
          <p:nvPr/>
        </p:nvSpPr>
        <p:spPr>
          <a:xfrm>
            <a:off x="8553259" y="3630902"/>
            <a:ext cx="75945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en-US"/>
            </a:defPPr>
            <a:lvl1pPr algn="ctr">
              <a:defRPr sz="1400" b="1">
                <a:latin typeface="+mj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r>
              <a:rPr lang="en-US" dirty="0"/>
              <a:t>OPEN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AE1FB53-F2F0-F343-83C8-76A89652DBC2}"/>
              </a:ext>
            </a:extLst>
          </p:cNvPr>
          <p:cNvSpPr txBox="1"/>
          <p:nvPr/>
        </p:nvSpPr>
        <p:spPr>
          <a:xfrm>
            <a:off x="10150568" y="3630902"/>
            <a:ext cx="7756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Lato Light" panose="020F0502020204030203" pitchFamily="34" charset="0"/>
              </a:rPr>
              <a:t>BOX UP</a:t>
            </a:r>
            <a:endParaRPr lang="en-US" sz="1400" b="1" dirty="0">
              <a:solidFill>
                <a:schemeClr val="bg1"/>
              </a:solidFill>
              <a:latin typeface="+mj-lt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96762AF-BB92-6143-BDF7-52473DD57A39}"/>
              </a:ext>
            </a:extLst>
          </p:cNvPr>
          <p:cNvSpPr/>
          <p:nvPr/>
        </p:nvSpPr>
        <p:spPr>
          <a:xfrm>
            <a:off x="954575" y="4802604"/>
            <a:ext cx="503124" cy="50312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5072350-A9AB-AF45-B195-029E2DD8C067}"/>
              </a:ext>
            </a:extLst>
          </p:cNvPr>
          <p:cNvSpPr txBox="1"/>
          <p:nvPr/>
        </p:nvSpPr>
        <p:spPr>
          <a:xfrm>
            <a:off x="1804124" y="4708271"/>
            <a:ext cx="692690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AREA 1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CBDF313-0E4E-434E-82E6-39DA8162480D}"/>
              </a:ext>
            </a:extLst>
          </p:cNvPr>
          <p:cNvSpPr/>
          <p:nvPr/>
        </p:nvSpPr>
        <p:spPr>
          <a:xfrm>
            <a:off x="3796899" y="4792519"/>
            <a:ext cx="503124" cy="50312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16F0FED-1699-A84C-B2E5-48C039918895}"/>
              </a:ext>
            </a:extLst>
          </p:cNvPr>
          <p:cNvSpPr txBox="1"/>
          <p:nvPr/>
        </p:nvSpPr>
        <p:spPr>
          <a:xfrm>
            <a:off x="4610701" y="4708271"/>
            <a:ext cx="721095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AREA 2</a:t>
            </a:r>
            <a:endParaRPr lang="en-US" sz="1400" b="1" dirty="0">
              <a:solidFill>
                <a:schemeClr val="tx2"/>
              </a:solidFill>
              <a:ea typeface="League Spartan" charset="0"/>
              <a:cs typeface="Poppins" pitchFamily="2" charset="77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196FAA9C-712E-A343-9791-1291C099628C}"/>
              </a:ext>
            </a:extLst>
          </p:cNvPr>
          <p:cNvSpPr/>
          <p:nvPr/>
        </p:nvSpPr>
        <p:spPr>
          <a:xfrm>
            <a:off x="6763414" y="4803835"/>
            <a:ext cx="503124" cy="50312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+mj-l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EF7C048-8602-384B-9861-6C7EA750AFD5}"/>
              </a:ext>
            </a:extLst>
          </p:cNvPr>
          <p:cNvSpPr txBox="1"/>
          <p:nvPr/>
        </p:nvSpPr>
        <p:spPr>
          <a:xfrm>
            <a:off x="7635450" y="4708271"/>
            <a:ext cx="761170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AREA </a:t>
            </a:r>
            <a:r>
              <a:rPr lang="en-US" sz="1400" b="1" dirty="0" smtClean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3 </a:t>
            </a:r>
            <a:endParaRPr lang="en-US" sz="1400" b="1" dirty="0">
              <a:solidFill>
                <a:schemeClr val="tx2"/>
              </a:solidFill>
              <a:ea typeface="League Spartan" charset="0"/>
              <a:cs typeface="Poppins" pitchFamily="2" charset="77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768847" y="189097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DASHBOARD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570106" y="749510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663399" y="1545727"/>
            <a:ext cx="601447" cy="639009"/>
            <a:chOff x="1663399" y="1591135"/>
            <a:chExt cx="601447" cy="6390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E1A2FCE-0ACE-F043-B604-766215E36D83}"/>
                </a:ext>
              </a:extLst>
            </p:cNvPr>
            <p:cNvSpPr txBox="1"/>
            <p:nvPr/>
          </p:nvSpPr>
          <p:spPr>
            <a:xfrm>
              <a:off x="1707666" y="1591135"/>
              <a:ext cx="51291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1"/>
                  </a:solidFill>
                  <a:latin typeface="+mj-lt"/>
                  <a:ea typeface="League Spartan" charset="0"/>
                  <a:cs typeface="Poppins" pitchFamily="2" charset="77"/>
                </a:rPr>
                <a:t>0</a:t>
              </a:r>
              <a:endParaRPr lang="en-US" sz="2000" b="1" dirty="0">
                <a:solidFill>
                  <a:schemeClr val="accent1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56FB24A-7714-504F-B00E-9DA197B8A093}"/>
                </a:ext>
              </a:extLst>
            </p:cNvPr>
            <p:cNvSpPr txBox="1"/>
            <p:nvPr/>
          </p:nvSpPr>
          <p:spPr>
            <a:xfrm>
              <a:off x="1663399" y="1976228"/>
              <a:ext cx="601447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 anchorCtr="0">
              <a:spAutoFit/>
            </a:bodyPr>
            <a:lstStyle/>
            <a:p>
              <a:r>
                <a:rPr lang="en-US" sz="1050" b="1" dirty="0" smtClean="0">
                  <a:solidFill>
                    <a:schemeClr val="tx2"/>
                  </a:solidFill>
                  <a:latin typeface="+mj-lt"/>
                  <a:ea typeface="League Spartan" charset="0"/>
                  <a:cs typeface="Poppins" pitchFamily="2" charset="77"/>
                </a:rPr>
                <a:t>CLASS 1</a:t>
              </a:r>
              <a:endParaRPr lang="en-US" sz="105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236207" y="1545727"/>
            <a:ext cx="601447" cy="639009"/>
            <a:chOff x="1663399" y="1591135"/>
            <a:chExt cx="601447" cy="63900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E1A2FCE-0ACE-F043-B604-766215E36D83}"/>
                </a:ext>
              </a:extLst>
            </p:cNvPr>
            <p:cNvSpPr txBox="1"/>
            <p:nvPr/>
          </p:nvSpPr>
          <p:spPr>
            <a:xfrm>
              <a:off x="1707666" y="1591135"/>
              <a:ext cx="51291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1"/>
                  </a:solidFill>
                  <a:latin typeface="+mj-lt"/>
                  <a:ea typeface="League Spartan" charset="0"/>
                  <a:cs typeface="Poppins" pitchFamily="2" charset="77"/>
                </a:rPr>
                <a:t>0</a:t>
              </a:r>
              <a:endParaRPr lang="en-US" sz="2000" b="1" dirty="0">
                <a:solidFill>
                  <a:schemeClr val="accent1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56FB24A-7714-504F-B00E-9DA197B8A093}"/>
                </a:ext>
              </a:extLst>
            </p:cNvPr>
            <p:cNvSpPr txBox="1"/>
            <p:nvPr/>
          </p:nvSpPr>
          <p:spPr>
            <a:xfrm>
              <a:off x="1663399" y="1976228"/>
              <a:ext cx="601447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 anchorCtr="0">
              <a:spAutoFit/>
            </a:bodyPr>
            <a:lstStyle/>
            <a:p>
              <a:r>
                <a:rPr lang="en-US" sz="1050" b="1" dirty="0" smtClean="0">
                  <a:solidFill>
                    <a:schemeClr val="tx2"/>
                  </a:solidFill>
                  <a:latin typeface="+mj-lt"/>
                  <a:ea typeface="League Spartan" charset="0"/>
                  <a:cs typeface="Poppins" pitchFamily="2" charset="77"/>
                </a:rPr>
                <a:t>CLASS 2</a:t>
              </a:r>
              <a:endParaRPr lang="en-US" sz="105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2809015" y="1545727"/>
            <a:ext cx="601447" cy="639009"/>
            <a:chOff x="1663399" y="1591135"/>
            <a:chExt cx="601447" cy="63900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E1A2FCE-0ACE-F043-B604-766215E36D83}"/>
                </a:ext>
              </a:extLst>
            </p:cNvPr>
            <p:cNvSpPr txBox="1"/>
            <p:nvPr/>
          </p:nvSpPr>
          <p:spPr>
            <a:xfrm>
              <a:off x="1707666" y="1591135"/>
              <a:ext cx="51291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1"/>
                  </a:solidFill>
                  <a:latin typeface="+mj-lt"/>
                  <a:ea typeface="League Spartan" charset="0"/>
                  <a:cs typeface="Poppins" pitchFamily="2" charset="77"/>
                </a:rPr>
                <a:t>1</a:t>
              </a:r>
              <a:endParaRPr lang="en-US" sz="2000" b="1" dirty="0">
                <a:solidFill>
                  <a:schemeClr val="accent1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56FB24A-7714-504F-B00E-9DA197B8A093}"/>
                </a:ext>
              </a:extLst>
            </p:cNvPr>
            <p:cNvSpPr txBox="1"/>
            <p:nvPr/>
          </p:nvSpPr>
          <p:spPr>
            <a:xfrm>
              <a:off x="1663399" y="1976228"/>
              <a:ext cx="601447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 anchorCtr="0">
              <a:spAutoFit/>
            </a:bodyPr>
            <a:lstStyle/>
            <a:p>
              <a:r>
                <a:rPr lang="en-US" sz="1050" b="1" dirty="0" smtClean="0">
                  <a:solidFill>
                    <a:schemeClr val="tx2"/>
                  </a:solidFill>
                  <a:latin typeface="+mj-lt"/>
                  <a:ea typeface="League Spartan" charset="0"/>
                  <a:cs typeface="Poppins" pitchFamily="2" charset="77"/>
                </a:rPr>
                <a:t>CLASS 3</a:t>
              </a:r>
              <a:endParaRPr lang="en-US" sz="105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3381823" y="1545727"/>
            <a:ext cx="601447" cy="639009"/>
            <a:chOff x="1663399" y="1591135"/>
            <a:chExt cx="601447" cy="639009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E1A2FCE-0ACE-F043-B604-766215E36D83}"/>
                </a:ext>
              </a:extLst>
            </p:cNvPr>
            <p:cNvSpPr txBox="1"/>
            <p:nvPr/>
          </p:nvSpPr>
          <p:spPr>
            <a:xfrm>
              <a:off x="1707666" y="1591135"/>
              <a:ext cx="51291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1"/>
                  </a:solidFill>
                  <a:latin typeface="+mj-lt"/>
                  <a:ea typeface="League Spartan" charset="0"/>
                  <a:cs typeface="Poppins" pitchFamily="2" charset="77"/>
                </a:rPr>
                <a:t>4</a:t>
              </a:r>
              <a:endParaRPr lang="en-US" sz="2000" b="1" dirty="0">
                <a:solidFill>
                  <a:schemeClr val="accent1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56FB24A-7714-504F-B00E-9DA197B8A093}"/>
                </a:ext>
              </a:extLst>
            </p:cNvPr>
            <p:cNvSpPr txBox="1"/>
            <p:nvPr/>
          </p:nvSpPr>
          <p:spPr>
            <a:xfrm>
              <a:off x="1663399" y="1976228"/>
              <a:ext cx="601447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 anchorCtr="0">
              <a:spAutoFit/>
            </a:bodyPr>
            <a:lstStyle/>
            <a:p>
              <a:r>
                <a:rPr lang="en-US" sz="1050" b="1" dirty="0" smtClean="0">
                  <a:solidFill>
                    <a:schemeClr val="tx2"/>
                  </a:solidFill>
                  <a:latin typeface="+mj-lt"/>
                  <a:ea typeface="League Spartan" charset="0"/>
                  <a:cs typeface="Poppins" pitchFamily="2" charset="77"/>
                </a:rPr>
                <a:t>CLASS 4</a:t>
              </a:r>
              <a:endParaRPr lang="en-US" sz="105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0CCDF37E-7FDE-FF44-9376-E912460CAA50}"/>
              </a:ext>
            </a:extLst>
          </p:cNvPr>
          <p:cNvSpPr txBox="1"/>
          <p:nvPr/>
        </p:nvSpPr>
        <p:spPr>
          <a:xfrm>
            <a:off x="10442525" y="1385494"/>
            <a:ext cx="745397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ACTUAL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F00EEFA-AB75-D847-94E5-A1978967E269}"/>
              </a:ext>
            </a:extLst>
          </p:cNvPr>
          <p:cNvSpPr txBox="1"/>
          <p:nvPr/>
        </p:nvSpPr>
        <p:spPr>
          <a:xfrm>
            <a:off x="10347146" y="1708657"/>
            <a:ext cx="971741" cy="4001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  <a:latin typeface="+mj-lt"/>
                <a:ea typeface="League Spartan" charset="0"/>
                <a:cs typeface="Poppins" pitchFamily="2" charset="77"/>
              </a:rPr>
              <a:t>$35.6M</a:t>
            </a:r>
            <a:endParaRPr lang="en-US" sz="2000" b="1" dirty="0">
              <a:solidFill>
                <a:schemeClr val="accent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69" y="4791144"/>
            <a:ext cx="525557" cy="525557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647" y="2643317"/>
            <a:ext cx="452714" cy="452714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23" y="1410882"/>
            <a:ext cx="643670" cy="64367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759" y="1439752"/>
            <a:ext cx="601463" cy="601463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929" y="4770501"/>
            <a:ext cx="525557" cy="525557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637" y="4798247"/>
            <a:ext cx="525557" cy="52555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4B301090-4FF3-8540-9B2E-FD410FC8FD44}"/>
              </a:ext>
            </a:extLst>
          </p:cNvPr>
          <p:cNvSpPr/>
          <p:nvPr/>
        </p:nvSpPr>
        <p:spPr>
          <a:xfrm>
            <a:off x="774029" y="2491665"/>
            <a:ext cx="1998436" cy="1901313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183FF417-7AA4-2945-912E-C0522274C2BD}"/>
              </a:ext>
            </a:extLst>
          </p:cNvPr>
          <p:cNvSpPr/>
          <p:nvPr/>
        </p:nvSpPr>
        <p:spPr>
          <a:xfrm>
            <a:off x="6814590" y="1250967"/>
            <a:ext cx="1344188" cy="101600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grpSp>
        <p:nvGrpSpPr>
          <p:cNvPr id="91" name="Group 90"/>
          <p:cNvGrpSpPr/>
          <p:nvPr/>
        </p:nvGrpSpPr>
        <p:grpSpPr>
          <a:xfrm>
            <a:off x="2997698" y="2491593"/>
            <a:ext cx="4866015" cy="1901313"/>
            <a:chOff x="771679" y="2511704"/>
            <a:chExt cx="4866015" cy="1901313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3EF911E1-9A12-5D4A-8BA0-7968BA11CC16}"/>
                </a:ext>
              </a:extLst>
            </p:cNvPr>
            <p:cNvSpPr/>
            <p:nvPr/>
          </p:nvSpPr>
          <p:spPr>
            <a:xfrm>
              <a:off x="771679" y="2511704"/>
              <a:ext cx="4866015" cy="190131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dk1"/>
                </a:solidFill>
                <a:latin typeface="+mj-lt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870A1B3-36B9-2E49-91D7-CC159DB2D638}"/>
                </a:ext>
              </a:extLst>
            </p:cNvPr>
            <p:cNvSpPr/>
            <p:nvPr/>
          </p:nvSpPr>
          <p:spPr>
            <a:xfrm>
              <a:off x="957417" y="2616901"/>
              <a:ext cx="503124" cy="5031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+mj-lt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BA8222B-A0D9-8141-9371-2B096214B355}"/>
                </a:ext>
              </a:extLst>
            </p:cNvPr>
            <p:cNvSpPr txBox="1"/>
            <p:nvPr/>
          </p:nvSpPr>
          <p:spPr>
            <a:xfrm>
              <a:off x="1551330" y="2714575"/>
              <a:ext cx="195675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 anchorCtr="0">
              <a:spAutoFit/>
            </a:bodyPr>
            <a:lstStyle/>
            <a:p>
              <a:r>
                <a:rPr lang="en-US" sz="1400" b="1" dirty="0" smtClean="0">
                  <a:solidFill>
                    <a:schemeClr val="tx2"/>
                  </a:solidFill>
                  <a:latin typeface="+mj-lt"/>
                  <a:ea typeface="League Spartan" charset="0"/>
                  <a:cs typeface="Poppins" pitchFamily="2" charset="77"/>
                </a:rPr>
                <a:t>CONTRACTOR PROGRESS</a:t>
              </a:r>
              <a:endParaRPr lang="en-US" sz="14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9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5070" y="2598741"/>
              <a:ext cx="492629" cy="492629"/>
            </a:xfrm>
            <a:prstGeom prst="rect">
              <a:avLst/>
            </a:prstGeom>
          </p:spPr>
        </p:pic>
        <p:graphicFrame>
          <p:nvGraphicFramePr>
            <p:cNvPr id="37" name="Chart 36"/>
            <p:cNvGraphicFramePr/>
            <p:nvPr>
              <p:extLst>
                <p:ext uri="{D42A27DB-BD31-4B8C-83A1-F6EECF244321}">
                  <p14:modId xmlns:p14="http://schemas.microsoft.com/office/powerpoint/2010/main" val="947589394"/>
                </p:ext>
              </p:extLst>
            </p:nvPr>
          </p:nvGraphicFramePr>
          <p:xfrm>
            <a:off x="1143728" y="2944867"/>
            <a:ext cx="4056284" cy="141991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</p:grpSp>
      <p:graphicFrame>
        <p:nvGraphicFramePr>
          <p:cNvPr id="83" name="Chart 82"/>
          <p:cNvGraphicFramePr/>
          <p:nvPr>
            <p:extLst>
              <p:ext uri="{D42A27DB-BD31-4B8C-83A1-F6EECF244321}">
                <p14:modId xmlns:p14="http://schemas.microsoft.com/office/powerpoint/2010/main" val="2999770687"/>
              </p:ext>
            </p:extLst>
          </p:nvPr>
        </p:nvGraphicFramePr>
        <p:xfrm>
          <a:off x="771679" y="2519969"/>
          <a:ext cx="1971447" cy="1845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183FF417-7AA4-2945-912E-C0522274C2BD}"/>
              </a:ext>
            </a:extLst>
          </p:cNvPr>
          <p:cNvSpPr/>
          <p:nvPr/>
        </p:nvSpPr>
        <p:spPr>
          <a:xfrm>
            <a:off x="9556993" y="4660527"/>
            <a:ext cx="1882686" cy="1996633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graphicFrame>
        <p:nvGraphicFramePr>
          <p:cNvPr id="85" name="Chart 84"/>
          <p:cNvGraphicFramePr/>
          <p:nvPr>
            <p:extLst>
              <p:ext uri="{D42A27DB-BD31-4B8C-83A1-F6EECF244321}">
                <p14:modId xmlns:p14="http://schemas.microsoft.com/office/powerpoint/2010/main" val="2763418763"/>
              </p:ext>
            </p:extLst>
          </p:nvPr>
        </p:nvGraphicFramePr>
        <p:xfrm>
          <a:off x="9480071" y="4869660"/>
          <a:ext cx="1971447" cy="1756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86" name="TextBox 85">
            <a:extLst>
              <a:ext uri="{FF2B5EF4-FFF2-40B4-BE49-F238E27FC236}">
                <a16:creationId xmlns:a16="http://schemas.microsoft.com/office/drawing/2014/main" id="{0CCDF37E-7FDE-FF44-9376-E912460CAA50}"/>
              </a:ext>
            </a:extLst>
          </p:cNvPr>
          <p:cNvSpPr txBox="1"/>
          <p:nvPr/>
        </p:nvSpPr>
        <p:spPr>
          <a:xfrm>
            <a:off x="966968" y="2519215"/>
            <a:ext cx="1612557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PROGRESS OVERALL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CCDF37E-7FDE-FF44-9376-E912460CAA50}"/>
              </a:ext>
            </a:extLst>
          </p:cNvPr>
          <p:cNvSpPr txBox="1"/>
          <p:nvPr/>
        </p:nvSpPr>
        <p:spPr>
          <a:xfrm>
            <a:off x="9909014" y="4795836"/>
            <a:ext cx="1248227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CRITICAL PATH 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3AED0F6-BD03-8B40-881D-A0DE3B9C0A68}"/>
              </a:ext>
            </a:extLst>
          </p:cNvPr>
          <p:cNvSpPr txBox="1"/>
          <p:nvPr/>
        </p:nvSpPr>
        <p:spPr>
          <a:xfrm>
            <a:off x="6983228" y="1241337"/>
            <a:ext cx="1119409" cy="523220"/>
          </a:xfrm>
          <a:prstGeom prst="rect">
            <a:avLst/>
          </a:prstGeom>
          <a:noFill/>
          <a:ln>
            <a:noFill/>
          </a:ln>
        </p:spPr>
        <p:txBody>
          <a:bodyPr wrap="none" lIns="45720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COMMISSION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DATE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D940861-A42F-094E-80AE-F4290D7D8681}"/>
              </a:ext>
            </a:extLst>
          </p:cNvPr>
          <p:cNvSpPr txBox="1"/>
          <p:nvPr/>
        </p:nvSpPr>
        <p:spPr>
          <a:xfrm>
            <a:off x="6872012" y="1738889"/>
            <a:ext cx="1215013" cy="338554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600" b="1" dirty="0" smtClean="0">
                <a:solidFill>
                  <a:schemeClr val="accent2"/>
                </a:solidFill>
                <a:latin typeface="+mj-lt"/>
                <a:ea typeface="League Spartan" charset="0"/>
                <a:cs typeface="Poppins" pitchFamily="2" charset="77"/>
              </a:rPr>
              <a:t>01 DEC 2024</a:t>
            </a:r>
            <a:endParaRPr lang="en-US" sz="1600" b="1" dirty="0">
              <a:solidFill>
                <a:schemeClr val="accent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graphicFrame>
        <p:nvGraphicFramePr>
          <p:cNvPr id="94" name="Chart 93"/>
          <p:cNvGraphicFramePr/>
          <p:nvPr>
            <p:extLst>
              <p:ext uri="{D42A27DB-BD31-4B8C-83A1-F6EECF244321}">
                <p14:modId xmlns:p14="http://schemas.microsoft.com/office/powerpoint/2010/main" val="966033483"/>
              </p:ext>
            </p:extLst>
          </p:nvPr>
        </p:nvGraphicFramePr>
        <p:xfrm>
          <a:off x="854268" y="4918203"/>
          <a:ext cx="2546862" cy="1581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98" name="Chart 97"/>
          <p:cNvGraphicFramePr/>
          <p:nvPr>
            <p:extLst>
              <p:ext uri="{D42A27DB-BD31-4B8C-83A1-F6EECF244321}">
                <p14:modId xmlns:p14="http://schemas.microsoft.com/office/powerpoint/2010/main" val="2021698421"/>
              </p:ext>
            </p:extLst>
          </p:nvPr>
        </p:nvGraphicFramePr>
        <p:xfrm>
          <a:off x="3675832" y="4918203"/>
          <a:ext cx="2546862" cy="1581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99" name="Chart 98"/>
          <p:cNvGraphicFramePr/>
          <p:nvPr>
            <p:extLst>
              <p:ext uri="{D42A27DB-BD31-4B8C-83A1-F6EECF244321}">
                <p14:modId xmlns:p14="http://schemas.microsoft.com/office/powerpoint/2010/main" val="426989925"/>
              </p:ext>
            </p:extLst>
          </p:nvPr>
        </p:nvGraphicFramePr>
        <p:xfrm>
          <a:off x="6765856" y="4918203"/>
          <a:ext cx="2546862" cy="1581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</p:spTree>
    <p:extLst>
      <p:ext uri="{BB962C8B-B14F-4D97-AF65-F5344CB8AC3E}">
        <p14:creationId xmlns:p14="http://schemas.microsoft.com/office/powerpoint/2010/main" val="372489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57</Words>
  <Application>Microsoft Office PowerPoint</Application>
  <PresentationFormat>Widescreen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Lato Light</vt:lpstr>
      <vt:lpstr>League Spartan</vt:lpstr>
      <vt:lpstr>Poppins</vt:lpstr>
      <vt:lpstr>Poppins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2024-04-20T15:58:21Z</dcterms:modified>
</cp:coreProperties>
</file>