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Qtr 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mmm\-yy</c:formatCode>
                <c:ptCount val="3"/>
                <c:pt idx="0">
                  <c:v>45292</c:v>
                </c:pt>
                <c:pt idx="1">
                  <c:v>45323</c:v>
                </c:pt>
                <c:pt idx="2">
                  <c:v>45352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EE-4B12-8837-5489F26309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Qtr1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mmm\-yy</c:formatCode>
                <c:ptCount val="3"/>
                <c:pt idx="0">
                  <c:v>45292</c:v>
                </c:pt>
                <c:pt idx="1">
                  <c:v>45323</c:v>
                </c:pt>
                <c:pt idx="2">
                  <c:v>45352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EE-4B12-8837-5489F26309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3"/>
        <c:axId val="576410816"/>
        <c:axId val="576411232"/>
      </c:barChart>
      <c:dateAx>
        <c:axId val="576410816"/>
        <c:scaling>
          <c:orientation val="minMax"/>
        </c:scaling>
        <c:delete val="0"/>
        <c:axPos val="l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6411232"/>
        <c:crosses val="autoZero"/>
        <c:auto val="1"/>
        <c:lblOffset val="100"/>
        <c:baseTimeUnit val="months"/>
      </c:dateAx>
      <c:valAx>
        <c:axId val="576411232"/>
        <c:scaling>
          <c:orientation val="minMax"/>
          <c:max val="5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576410816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64224665958701E-2"/>
          <c:y val="0.11620942855028749"/>
          <c:w val="0.93535775334041305"/>
          <c:h val="0.8080976908001182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Year 1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 - FORECAST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</c:v>
                </c:pt>
                <c:pt idx="1">
                  <c:v>0.1</c:v>
                </c:pt>
                <c:pt idx="2">
                  <c:v>0.17</c:v>
                </c:pt>
                <c:pt idx="3">
                  <c:v>0.1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D68-4669-8DDF-507F0872E2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Year 2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 - FORECAST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</c:v>
                </c:pt>
                <c:pt idx="1">
                  <c:v>0.15</c:v>
                </c:pt>
                <c:pt idx="2">
                  <c:v>0.1</c:v>
                </c:pt>
                <c:pt idx="3">
                  <c:v>0.3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D68-4669-8DDF-507F0872E2E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Year 3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 - FORECAST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</c:v>
                </c:pt>
                <c:pt idx="1">
                  <c:v>0.06</c:v>
                </c:pt>
                <c:pt idx="2">
                  <c:v>0.08</c:v>
                </c:pt>
                <c:pt idx="3">
                  <c:v>0.18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FD68-4669-8DDF-507F0872E2E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5507696"/>
        <c:axId val="555542224"/>
      </c:lineChart>
      <c:catAx>
        <c:axId val="555507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5542224"/>
        <c:crosses val="autoZero"/>
        <c:auto val="1"/>
        <c:lblAlgn val="ctr"/>
        <c:lblOffset val="100"/>
        <c:noMultiLvlLbl val="0"/>
      </c:catAx>
      <c:valAx>
        <c:axId val="5555422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5550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86165643813909E-2"/>
          <c:y val="0"/>
          <c:w val="0.85827668712372185"/>
          <c:h val="0.9243069507567137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PLAN</c:v>
                </c:pt>
                <c:pt idx="3">
                  <c:v>ACTUAL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B22-4B50-B9E6-3E12D27D9083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ACTUAL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PLAN</c:v>
                </c:pt>
                <c:pt idx="3">
                  <c:v>ACTUAL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3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B22-4B50-B9E6-3E12D27D908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5507696"/>
        <c:axId val="555542224"/>
      </c:lineChart>
      <c:catAx>
        <c:axId val="555507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5542224"/>
        <c:crosses val="autoZero"/>
        <c:auto val="1"/>
        <c:lblAlgn val="ctr"/>
        <c:lblOffset val="100"/>
        <c:noMultiLvlLbl val="0"/>
      </c:catAx>
      <c:valAx>
        <c:axId val="555542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5507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4906139718879489"/>
          <c:y val="0.85473450769636983"/>
          <c:w val="0.6968454623521898"/>
          <c:h val="0.11890221913094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4034229718206"/>
          <c:y val="0.12422715200791311"/>
          <c:w val="0.69459442035424279"/>
          <c:h val="0.759066370315187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7D-4AD0-980A-6D8B3F5051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7D-4AD0-980A-6D8B3F50515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37D-4AD0-980A-6D8B3F50515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37D-4AD0-980A-6D8B3F50515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D37D-4AD0-980A-6D8B3F5051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Package 1</c:v>
                </c:pt>
                <c:pt idx="1">
                  <c:v>Package 2</c:v>
                </c:pt>
                <c:pt idx="2">
                  <c:v>Package 3</c:v>
                </c:pt>
                <c:pt idx="3">
                  <c:v>Package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10</c:v>
                </c:pt>
                <c:pt idx="2">
                  <c:v>23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37D-4AD0-980A-6D8B3F505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304716648857101E-2"/>
          <c:y val="0.16847603538187073"/>
          <c:w val="0.93460006561679787"/>
          <c:h val="0.650553858296647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LAST YEAR</c:v>
                </c:pt>
                <c:pt idx="1">
                  <c:v>THIS YEAR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9A-4A92-9491-EA3E38F719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FEB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LAST YEAR</c:v>
                </c:pt>
                <c:pt idx="1">
                  <c:v>THIS YEAR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53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9A-4A92-9491-EA3E38F719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MAR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LAST YEAR</c:v>
                </c:pt>
                <c:pt idx="1">
                  <c:v>THIS YEAR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163</c:v>
                </c:pt>
                <c:pt idx="1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9A-4A92-9491-EA3E38F7192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5"/>
        <c:axId val="-1809005696"/>
        <c:axId val="-1809007328"/>
      </c:barChart>
      <c:catAx>
        <c:axId val="-1809005696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9007328"/>
        <c:crosses val="autoZero"/>
        <c:auto val="1"/>
        <c:lblAlgn val="ctr"/>
        <c:lblOffset val="100"/>
        <c:noMultiLvlLbl val="0"/>
      </c:catAx>
      <c:valAx>
        <c:axId val="-1809007328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-180900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1.5395609858008382E-2"/>
          <c:w val="0.99954685944289734"/>
          <c:h val="0.147663445609837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microsoft.com/office/2007/relationships/hdphoto" Target="../media/hdphoto1.wdp"/><Relationship Id="rId7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46104" y="1022020"/>
            <a:ext cx="11523136" cy="5748235"/>
          </a:xfrm>
          <a:prstGeom prst="rect">
            <a:avLst/>
          </a:prstGeom>
          <a:blipFill dpi="0" rotWithShape="1">
            <a:blip r:embed="rId2">
              <a:alphaModFix amt="1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9000"/>
                      </a14:imgEffect>
                      <a14:imgEffect>
                        <a14:saturation sat="152000"/>
                      </a14:imgEffect>
                      <a14:imgEffect>
                        <a14:brightnessContrast bright="-17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735499D-1E7C-CC49-9F8F-2981B82B15AD}"/>
              </a:ext>
            </a:extLst>
          </p:cNvPr>
          <p:cNvSpPr/>
          <p:nvPr/>
        </p:nvSpPr>
        <p:spPr>
          <a:xfrm>
            <a:off x="7424944" y="3796976"/>
            <a:ext cx="4315850" cy="2399991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735499D-1E7C-CC49-9F8F-2981B82B15AD}"/>
              </a:ext>
            </a:extLst>
          </p:cNvPr>
          <p:cNvSpPr/>
          <p:nvPr/>
        </p:nvSpPr>
        <p:spPr>
          <a:xfrm>
            <a:off x="4280464" y="3856631"/>
            <a:ext cx="2896191" cy="2399991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735499D-1E7C-CC49-9F8F-2981B82B15AD}"/>
              </a:ext>
            </a:extLst>
          </p:cNvPr>
          <p:cNvSpPr/>
          <p:nvPr/>
        </p:nvSpPr>
        <p:spPr>
          <a:xfrm>
            <a:off x="409582" y="3856631"/>
            <a:ext cx="3654418" cy="2399991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735499D-1E7C-CC49-9F8F-2981B82B15AD}"/>
              </a:ext>
            </a:extLst>
          </p:cNvPr>
          <p:cNvSpPr/>
          <p:nvPr/>
        </p:nvSpPr>
        <p:spPr>
          <a:xfrm>
            <a:off x="6254090" y="1101117"/>
            <a:ext cx="5486704" cy="2399991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735499D-1E7C-CC49-9F8F-2981B82B15AD}"/>
              </a:ext>
            </a:extLst>
          </p:cNvPr>
          <p:cNvSpPr/>
          <p:nvPr/>
        </p:nvSpPr>
        <p:spPr>
          <a:xfrm>
            <a:off x="409582" y="1101117"/>
            <a:ext cx="5486704" cy="2399991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0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KPI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92727" y="1692792"/>
            <a:ext cx="4858328" cy="1586117"/>
            <a:chOff x="771679" y="2511704"/>
            <a:chExt cx="5051753" cy="1901313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3EF911E1-9A12-5D4A-8BA0-7968BA11CC16}"/>
                </a:ext>
              </a:extLst>
            </p:cNvPr>
            <p:cNvSpPr/>
            <p:nvPr/>
          </p:nvSpPr>
          <p:spPr>
            <a:xfrm>
              <a:off x="771679" y="2511704"/>
              <a:ext cx="4866015" cy="190131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dk1"/>
                </a:solidFill>
                <a:latin typeface="+mj-lt"/>
              </a:endParaRPr>
            </a:p>
          </p:txBody>
        </p:sp>
        <p:graphicFrame>
          <p:nvGraphicFramePr>
            <p:cNvPr id="10" name="Chart 9"/>
            <p:cNvGraphicFramePr/>
            <p:nvPr>
              <p:extLst>
                <p:ext uri="{D42A27DB-BD31-4B8C-83A1-F6EECF244321}">
                  <p14:modId xmlns:p14="http://schemas.microsoft.com/office/powerpoint/2010/main" val="2247879362"/>
                </p:ext>
              </p:extLst>
            </p:nvPr>
          </p:nvGraphicFramePr>
          <p:xfrm>
            <a:off x="1143728" y="2534717"/>
            <a:ext cx="4679704" cy="18300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991196497"/>
              </p:ext>
            </p:extLst>
          </p:nvPr>
        </p:nvGraphicFramePr>
        <p:xfrm>
          <a:off x="6770255" y="1295294"/>
          <a:ext cx="4174835" cy="1983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393526" y="1385015"/>
            <a:ext cx="23789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EARNED REVENUE Q1</a:t>
            </a: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244308971"/>
              </p:ext>
            </p:extLst>
          </p:nvPr>
        </p:nvGraphicFramePr>
        <p:xfrm>
          <a:off x="557899" y="4380956"/>
          <a:ext cx="3052143" cy="159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3985893172"/>
              </p:ext>
            </p:extLst>
          </p:nvPr>
        </p:nvGraphicFramePr>
        <p:xfrm>
          <a:off x="4064000" y="3891998"/>
          <a:ext cx="3443662" cy="2167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C860F3E6-FD6A-2E4A-A7BF-A4EC253726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108043"/>
              </p:ext>
            </p:extLst>
          </p:nvPr>
        </p:nvGraphicFramePr>
        <p:xfrm>
          <a:off x="7860145" y="4211781"/>
          <a:ext cx="3426691" cy="184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BA8222B-A0D9-8141-9371-2B096214B355}"/>
              </a:ext>
            </a:extLst>
          </p:cNvPr>
          <p:cNvSpPr txBox="1"/>
          <p:nvPr/>
        </p:nvSpPr>
        <p:spPr>
          <a:xfrm>
            <a:off x="6667813" y="1385014"/>
            <a:ext cx="931152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OUTCASTS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A8222B-A0D9-8141-9371-2B096214B355}"/>
              </a:ext>
            </a:extLst>
          </p:cNvPr>
          <p:cNvSpPr txBox="1"/>
          <p:nvPr/>
        </p:nvSpPr>
        <p:spPr>
          <a:xfrm>
            <a:off x="692727" y="4037812"/>
            <a:ext cx="1625638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SOLD PRODUCTS Q1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A8222B-A0D9-8141-9371-2B096214B355}"/>
              </a:ext>
            </a:extLst>
          </p:cNvPr>
          <p:cNvSpPr txBox="1"/>
          <p:nvPr/>
        </p:nvSpPr>
        <p:spPr>
          <a:xfrm>
            <a:off x="4914440" y="3837433"/>
            <a:ext cx="1765548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SUCCESSFUL ADVERTS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A8222B-A0D9-8141-9371-2B096214B355}"/>
              </a:ext>
            </a:extLst>
          </p:cNvPr>
          <p:cNvSpPr txBox="1"/>
          <p:nvPr/>
        </p:nvSpPr>
        <p:spPr>
          <a:xfrm>
            <a:off x="7630922" y="3904005"/>
            <a:ext cx="861133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REVENUE</a:t>
            </a:r>
          </a:p>
        </p:txBody>
      </p:sp>
    </p:spTree>
    <p:extLst>
      <p:ext uri="{BB962C8B-B14F-4D97-AF65-F5344CB8AC3E}">
        <p14:creationId xmlns:p14="http://schemas.microsoft.com/office/powerpoint/2010/main" val="3757228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17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League Spartan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2024-04-20T15:58:51Z</dcterms:modified>
</cp:coreProperties>
</file>