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Qtr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AREA 1</c:v>
                </c:pt>
                <c:pt idx="1">
                  <c:v>AREA 2</c:v>
                </c:pt>
                <c:pt idx="2">
                  <c:v>AREA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72-432C-972A-C31A851BB0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Qtr1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AREA 1</c:v>
                </c:pt>
                <c:pt idx="1">
                  <c:v>AREA 2</c:v>
                </c:pt>
                <c:pt idx="2">
                  <c:v>AREA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72-432C-972A-C31A851BB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3"/>
        <c:axId val="576410816"/>
        <c:axId val="576411232"/>
      </c:barChart>
      <c:catAx>
        <c:axId val="576410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6411232"/>
        <c:crosses val="autoZero"/>
        <c:auto val="1"/>
        <c:lblAlgn val="ctr"/>
        <c:lblOffset val="100"/>
        <c:noMultiLvlLbl val="0"/>
      </c:catAx>
      <c:valAx>
        <c:axId val="576411232"/>
        <c:scaling>
          <c:orientation val="minMax"/>
          <c:max val="5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576410816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86165643813909E-2"/>
          <c:y val="0.15138609848657247"/>
          <c:w val="0.85827668712372185"/>
          <c:h val="0.772920852270141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Year 1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0.17</c:v>
                </c:pt>
                <c:pt idx="3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C25-4D60-B6FE-3989758DC6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Year 2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</c:v>
                </c:pt>
                <c:pt idx="1">
                  <c:v>0.15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C25-4D60-B6FE-3989758DC6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Year 3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</c:v>
                </c:pt>
                <c:pt idx="1">
                  <c:v>0.06</c:v>
                </c:pt>
                <c:pt idx="2">
                  <c:v>0.08</c:v>
                </c:pt>
                <c:pt idx="3">
                  <c:v>0.18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C25-4D60-B6FE-3989758DC6A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5">
        <a:lumMod val="75000"/>
      </a:schemeClr>
    </a:solidFill>
    <a:ln>
      <a:solidFill>
        <a:schemeClr val="bg1">
          <a:lumMod val="85000"/>
        </a:schemeClr>
      </a:solidFill>
    </a:ln>
    <a:effectLst>
      <a:outerShdw blurRad="50800" dist="50800" dir="5400000" algn="ctr" rotWithShape="0">
        <a:srgbClr val="000000">
          <a:alpha val="88000"/>
        </a:srgb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02976" y="139709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4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031776" y="1428012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2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53242" y="1445802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1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41874" y="1400735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12913" y="1415312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98485" y="1076960"/>
            <a:ext cx="9269515" cy="2121439"/>
            <a:chOff x="1347685" y="1978128"/>
            <a:chExt cx="9269515" cy="2121439"/>
          </a:xfrm>
        </p:grpSpPr>
        <p:sp>
          <p:nvSpPr>
            <p:cNvPr id="3" name="Arc 2"/>
            <p:cNvSpPr/>
            <p:nvPr/>
          </p:nvSpPr>
          <p:spPr>
            <a:xfrm>
              <a:off x="14732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c 3"/>
            <p:cNvSpPr/>
            <p:nvPr/>
          </p:nvSpPr>
          <p:spPr>
            <a:xfrm flipV="1">
              <a:off x="3302000" y="21336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c 4"/>
            <p:cNvSpPr/>
            <p:nvPr/>
          </p:nvSpPr>
          <p:spPr>
            <a:xfrm>
              <a:off x="51308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 flipV="1">
              <a:off x="6959600" y="21209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/>
          </p:nvSpPr>
          <p:spPr>
            <a:xfrm>
              <a:off x="87884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Arc 70"/>
            <p:cNvSpPr/>
            <p:nvPr/>
          </p:nvSpPr>
          <p:spPr>
            <a:xfrm>
              <a:off x="1347685" y="2014888"/>
              <a:ext cx="2066742" cy="1746415"/>
            </a:xfrm>
            <a:prstGeom prst="arc">
              <a:avLst>
                <a:gd name="adj1" fmla="val 10825563"/>
                <a:gd name="adj2" fmla="val 0"/>
              </a:avLst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Arc 71"/>
            <p:cNvSpPr/>
            <p:nvPr/>
          </p:nvSpPr>
          <p:spPr>
            <a:xfrm flipV="1">
              <a:off x="3189432" y="2235265"/>
              <a:ext cx="2066742" cy="1864302"/>
            </a:xfrm>
            <a:prstGeom prst="arc">
              <a:avLst>
                <a:gd name="adj1" fmla="val 10825563"/>
                <a:gd name="adj2" fmla="val 0"/>
              </a:avLst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Arc 72"/>
            <p:cNvSpPr/>
            <p:nvPr/>
          </p:nvSpPr>
          <p:spPr>
            <a:xfrm>
              <a:off x="5029200" y="1978128"/>
              <a:ext cx="2011680" cy="1771442"/>
            </a:xfrm>
            <a:prstGeom prst="arc">
              <a:avLst>
                <a:gd name="adj1" fmla="val 10825563"/>
                <a:gd name="adj2" fmla="val 0"/>
              </a:avLst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915277" y="1934076"/>
            <a:ext cx="1046248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00B0F0"/>
                </a:solidFill>
                <a:cs typeface="Poppins" pitchFamily="2" charset="77"/>
              </a:rPr>
              <a:t>INITIATE</a:t>
            </a:r>
            <a:endParaRPr lang="en-US" sz="20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897548" y="1934076"/>
            <a:ext cx="73930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cs typeface="Poppins" pitchFamily="2" charset="77"/>
              </a:rPr>
              <a:t>PLAN</a:t>
            </a:r>
            <a:endParaRPr lang="en-US" sz="20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806497" y="1959476"/>
            <a:ext cx="57900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4"/>
                </a:solidFill>
                <a:cs typeface="Poppins" pitchFamily="2" charset="77"/>
              </a:rPr>
              <a:t>EPC</a:t>
            </a:r>
            <a:endParaRPr lang="en-US" sz="20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491957" y="1977266"/>
            <a:ext cx="86568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5"/>
                </a:solidFill>
                <a:cs typeface="Poppins" pitchFamily="2" charset="77"/>
              </a:rPr>
              <a:t>TRACK</a:t>
            </a:r>
            <a:endParaRPr lang="en-US" sz="20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091721" y="1977266"/>
            <a:ext cx="132376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00B050"/>
                </a:solidFill>
                <a:cs typeface="Poppins" pitchFamily="2" charset="77"/>
              </a:rPr>
              <a:t>COMPLETE</a:t>
            </a:r>
            <a:endParaRPr lang="en-US" sz="2000" dirty="0">
              <a:solidFill>
                <a:srgbClr val="00B050"/>
              </a:solidFill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1398484" y="323909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231160" y="3641785"/>
            <a:ext cx="1730366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235808" y="322472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162573" y="322472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281784" y="322472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8941281" y="322472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56922" y="68832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PLANNING SLIDE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450225" y="623935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157779" y="3608424"/>
            <a:ext cx="1730366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084398" y="3575063"/>
            <a:ext cx="1730366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011017" y="3541702"/>
            <a:ext cx="1730366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937634" y="3508550"/>
            <a:ext cx="1730366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4B301090-4FF3-8540-9B2E-FD410FC8FD44}"/>
              </a:ext>
            </a:extLst>
          </p:cNvPr>
          <p:cNvSpPr/>
          <p:nvPr/>
        </p:nvSpPr>
        <p:spPr>
          <a:xfrm>
            <a:off x="7637161" y="4407331"/>
            <a:ext cx="3429000" cy="1901313"/>
          </a:xfrm>
          <a:prstGeom prst="roundRect">
            <a:avLst/>
          </a:prstGeom>
          <a:solidFill>
            <a:srgbClr val="2F5597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50800" dir="5400000" algn="ctr" rotWithShape="0">
              <a:srgbClr val="000000">
                <a:alpha val="72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1AEB967-82E5-6E4D-AC24-B62E775564D8}"/>
              </a:ext>
            </a:extLst>
          </p:cNvPr>
          <p:cNvSpPr txBox="1"/>
          <p:nvPr/>
        </p:nvSpPr>
        <p:spPr>
          <a:xfrm>
            <a:off x="7795100" y="4485695"/>
            <a:ext cx="1390189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League Spartan" charset="0"/>
                <a:cs typeface="Poppins" pitchFamily="2" charset="77"/>
              </a:rPr>
              <a:t>PACKAGE STATUS</a:t>
            </a:r>
            <a:endParaRPr lang="en-US" sz="1400" b="1" dirty="0">
              <a:solidFill>
                <a:schemeClr val="bg1">
                  <a:lumMod val="85000"/>
                </a:schemeClr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3FBDA204-5558-C847-AE7A-0114449D58DB}"/>
              </a:ext>
            </a:extLst>
          </p:cNvPr>
          <p:cNvSpPr/>
          <p:nvPr/>
        </p:nvSpPr>
        <p:spPr>
          <a:xfrm>
            <a:off x="7953580" y="5137533"/>
            <a:ext cx="1229408" cy="1030078"/>
          </a:xfrm>
          <a:prstGeom prst="roundRect">
            <a:avLst>
              <a:gd name="adj" fmla="val 1568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+mj-lt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BC81858-2EBC-3941-A0A8-4E2C143B8217}"/>
              </a:ext>
            </a:extLst>
          </p:cNvPr>
          <p:cNvSpPr/>
          <p:nvPr/>
        </p:nvSpPr>
        <p:spPr>
          <a:xfrm>
            <a:off x="9558969" y="5132918"/>
            <a:ext cx="1229405" cy="1030078"/>
          </a:xfrm>
          <a:prstGeom prst="roundRect">
            <a:avLst>
              <a:gd name="adj" fmla="val 15682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D06771-ED95-434F-89BC-6E6B7677C1FB}"/>
              </a:ext>
            </a:extLst>
          </p:cNvPr>
          <p:cNvSpPr txBox="1"/>
          <p:nvPr/>
        </p:nvSpPr>
        <p:spPr>
          <a:xfrm>
            <a:off x="8280384" y="5234150"/>
            <a:ext cx="575800" cy="5539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dirty="0" smtClean="0">
                <a:solidFill>
                  <a:schemeClr val="accent5"/>
                </a:solidFill>
                <a:ea typeface="League Spartan" charset="0"/>
                <a:cs typeface="Poppins" pitchFamily="2" charset="77"/>
              </a:rPr>
              <a:t>35</a:t>
            </a:r>
            <a:endParaRPr lang="en-US" sz="3000" dirty="0">
              <a:solidFill>
                <a:schemeClr val="accent5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51AED1-6994-D144-A1E1-D6D841D83F53}"/>
              </a:ext>
            </a:extLst>
          </p:cNvPr>
          <p:cNvSpPr txBox="1"/>
          <p:nvPr/>
        </p:nvSpPr>
        <p:spPr>
          <a:xfrm>
            <a:off x="9803915" y="5234150"/>
            <a:ext cx="771366" cy="5539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ea typeface="League Spartan" charset="0"/>
                <a:cs typeface="Poppins" pitchFamily="2" charset="77"/>
              </a:rPr>
              <a:t>112</a:t>
            </a:r>
            <a:endParaRPr lang="en-US" sz="3000" dirty="0">
              <a:solidFill>
                <a:schemeClr val="bg1"/>
              </a:solidFill>
              <a:ea typeface="League Spartan" charset="0"/>
              <a:cs typeface="Poppins" pitchFamily="2" charset="7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F6DA6ED-9E03-EB4F-AD17-0EBB0E66ACA7}"/>
              </a:ext>
            </a:extLst>
          </p:cNvPr>
          <p:cNvSpPr txBox="1"/>
          <p:nvPr/>
        </p:nvSpPr>
        <p:spPr>
          <a:xfrm>
            <a:off x="8193802" y="5591473"/>
            <a:ext cx="75945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 algn="ctr">
              <a:defRPr sz="1400" b="1">
                <a:latin typeface="+mj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US" dirty="0"/>
              <a:t>OPEN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E1FB53-F2F0-F343-83C8-76A89652DBC2}"/>
              </a:ext>
            </a:extLst>
          </p:cNvPr>
          <p:cNvSpPr txBox="1"/>
          <p:nvPr/>
        </p:nvSpPr>
        <p:spPr>
          <a:xfrm>
            <a:off x="9613983" y="5591473"/>
            <a:ext cx="115820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+mj-lt"/>
                <a:ea typeface="Lato Light" panose="020F0502020204030203" pitchFamily="34" charset="0"/>
                <a:cs typeface="Lato Light" panose="020F0502020204030203" pitchFamily="34" charset="0"/>
              </a:rPr>
              <a:t>COMPLETED</a:t>
            </a:r>
            <a:endParaRPr lang="en-US" sz="1400" b="1" dirty="0">
              <a:solidFill>
                <a:schemeClr val="bg1"/>
              </a:solidFill>
              <a:latin typeface="+mj-lt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3235490" y="4407331"/>
            <a:ext cx="4321049" cy="1901313"/>
            <a:chOff x="771679" y="2511704"/>
            <a:chExt cx="4866015" cy="1901313"/>
          </a:xfrm>
          <a:solidFill>
            <a:srgbClr val="2F5597"/>
          </a:solidFill>
          <a:effectLst>
            <a:outerShdw blurRad="50800" dist="50800" dir="5400000" algn="ctr" rotWithShape="0">
              <a:srgbClr val="000000">
                <a:alpha val="59000"/>
              </a:srgbClr>
            </a:outerShdw>
          </a:effectLst>
        </p:grpSpPr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3EF911E1-9A12-5D4A-8BA0-7968BA11CC16}"/>
                </a:ext>
              </a:extLst>
            </p:cNvPr>
            <p:cNvSpPr/>
            <p:nvPr/>
          </p:nvSpPr>
          <p:spPr>
            <a:xfrm>
              <a:off x="771679" y="2511704"/>
              <a:ext cx="4866015" cy="1901313"/>
            </a:xfrm>
            <a:prstGeom prst="roundRect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dk1"/>
                </a:solidFill>
                <a:latin typeface="+mj-lt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BA8222B-A0D9-8141-9371-2B096214B355}"/>
                </a:ext>
              </a:extLst>
            </p:cNvPr>
            <p:cNvSpPr txBox="1"/>
            <p:nvPr/>
          </p:nvSpPr>
          <p:spPr>
            <a:xfrm>
              <a:off x="1111078" y="2572075"/>
              <a:ext cx="1521687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r>
                <a:rPr lang="en-US" sz="1400" b="1" dirty="0" smtClean="0">
                  <a:solidFill>
                    <a:schemeClr val="bg1">
                      <a:lumMod val="85000"/>
                    </a:schemeClr>
                  </a:solidFill>
                  <a:latin typeface="+mj-lt"/>
                  <a:ea typeface="League Spartan" charset="0"/>
                  <a:cs typeface="Poppins" pitchFamily="2" charset="77"/>
                </a:rPr>
                <a:t>AREA PROGRESS</a:t>
              </a:r>
              <a:endParaRPr lang="en-US" sz="1400" b="1" dirty="0">
                <a:solidFill>
                  <a:schemeClr val="bg1">
                    <a:lumMod val="85000"/>
                  </a:schemeClr>
                </a:solidFill>
                <a:latin typeface="+mj-lt"/>
                <a:ea typeface="League Spartan" charset="0"/>
                <a:cs typeface="Poppins" pitchFamily="2" charset="77"/>
              </a:endParaRPr>
            </a:p>
          </p:txBody>
        </p:sp>
        <p:graphicFrame>
          <p:nvGraphicFramePr>
            <p:cNvPr id="62" name="Chart 61"/>
            <p:cNvGraphicFramePr/>
            <p:nvPr>
              <p:extLst>
                <p:ext uri="{D42A27DB-BD31-4B8C-83A1-F6EECF244321}">
                  <p14:modId xmlns:p14="http://schemas.microsoft.com/office/powerpoint/2010/main" val="2787958972"/>
                </p:ext>
              </p:extLst>
            </p:nvPr>
          </p:nvGraphicFramePr>
          <p:xfrm>
            <a:off x="1143728" y="2944867"/>
            <a:ext cx="4056284" cy="14199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3714149955"/>
              </p:ext>
            </p:extLst>
          </p:nvPr>
        </p:nvGraphicFramePr>
        <p:xfrm>
          <a:off x="846235" y="4419527"/>
          <a:ext cx="2234183" cy="1845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881091" y="4485696"/>
            <a:ext cx="1612557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latin typeface="+mj-lt"/>
                <a:ea typeface="League Spartan" charset="0"/>
                <a:cs typeface="Poppins" pitchFamily="2" charset="77"/>
              </a:rPr>
              <a:t>PROGRESS OVERALL</a:t>
            </a:r>
            <a:endParaRPr lang="en-US" sz="1400" b="1" dirty="0">
              <a:solidFill>
                <a:schemeClr val="bg1">
                  <a:lumMod val="85000"/>
                </a:schemeClr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2" name="Oval 1"/>
          <p:cNvSpPr/>
          <p:nvPr/>
        </p:nvSpPr>
        <p:spPr>
          <a:xfrm>
            <a:off x="1317181" y="1934076"/>
            <a:ext cx="365760" cy="3657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3188229" y="1934076"/>
            <a:ext cx="365760" cy="3657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5008477" y="1934076"/>
            <a:ext cx="365760" cy="3657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849045" y="1934076"/>
            <a:ext cx="365760" cy="3657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8667558" y="1934076"/>
            <a:ext cx="365760" cy="36576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0486071" y="1934076"/>
            <a:ext cx="365760" cy="36576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Isosceles Triangle 73"/>
          <p:cNvSpPr/>
          <p:nvPr/>
        </p:nvSpPr>
        <p:spPr bwMode="auto">
          <a:xfrm>
            <a:off x="6929120" y="2009843"/>
            <a:ext cx="202459" cy="167478"/>
          </a:xfrm>
          <a:prstGeom prst="triangl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75" name="Isosceles Triangle 74"/>
          <p:cNvSpPr/>
          <p:nvPr/>
        </p:nvSpPr>
        <p:spPr bwMode="auto">
          <a:xfrm>
            <a:off x="5090127" y="2014857"/>
            <a:ext cx="202459" cy="167478"/>
          </a:xfrm>
          <a:prstGeom prst="triangl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76" name="Isosceles Triangle 75"/>
          <p:cNvSpPr/>
          <p:nvPr/>
        </p:nvSpPr>
        <p:spPr bwMode="auto">
          <a:xfrm>
            <a:off x="3251134" y="2019871"/>
            <a:ext cx="202459" cy="167478"/>
          </a:xfrm>
          <a:prstGeom prst="triangl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  <p:sp>
        <p:nvSpPr>
          <p:cNvPr id="77" name="Isosceles Triangle 76"/>
          <p:cNvSpPr/>
          <p:nvPr/>
        </p:nvSpPr>
        <p:spPr bwMode="auto">
          <a:xfrm>
            <a:off x="1412141" y="2024885"/>
            <a:ext cx="202459" cy="167478"/>
          </a:xfrm>
          <a:prstGeom prst="triangl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SABIC Typeface Text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03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71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Lato Light</vt:lpstr>
      <vt:lpstr>League Spartan</vt:lpstr>
      <vt:lpstr>Poppins</vt:lpstr>
      <vt:lpstr>Poppins Light</vt:lpstr>
      <vt:lpstr>SABIC Typeface Text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2024-04-20T16:02:23Z</dcterms:modified>
</cp:coreProperties>
</file>