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slideLayout" Target="../slideLayouts/slideLayout12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2934" y="203857"/>
            <a:ext cx="6680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PROJECT MANAGEMENT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46238" y="764270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7975214" y="1659069"/>
            <a:ext cx="0" cy="2880000"/>
          </a:xfrm>
          <a:prstGeom prst="lin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8" name="Group 7"/>
          <p:cNvGrpSpPr/>
          <p:nvPr/>
        </p:nvGrpSpPr>
        <p:grpSpPr>
          <a:xfrm>
            <a:off x="497170" y="1700876"/>
            <a:ext cx="1509929" cy="324000"/>
            <a:chOff x="494605" y="1681455"/>
            <a:chExt cx="1509929" cy="324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9" name="Pentagon 8"/>
            <p:cNvSpPr/>
            <p:nvPr/>
          </p:nvSpPr>
          <p:spPr bwMode="auto">
            <a:xfrm>
              <a:off x="494605" y="1681455"/>
              <a:ext cx="1509929" cy="324000"/>
            </a:xfrm>
            <a:prstGeom prst="homePlate">
              <a:avLst>
                <a:gd name="adj" fmla="val 28603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19050" cap="flat" cmpd="sng" algn="ctr">
              <a:noFill/>
              <a:prstDash val="solid"/>
            </a:ln>
            <a:effectLst/>
            <a:extLst/>
          </p:spPr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endParaRPr>
            </a:p>
          </p:txBody>
        </p:sp>
        <p:sp>
          <p:nvSpPr>
            <p:cNvPr id="10" name="Rectangle 62"/>
            <p:cNvSpPr txBox="1"/>
            <p:nvPr>
              <p:custDataLst>
                <p:tags r:id="rId9"/>
              </p:custDataLst>
            </p:nvPr>
          </p:nvSpPr>
          <p:spPr>
            <a:xfrm>
              <a:off x="553221" y="1694271"/>
              <a:ext cx="1423491" cy="306517"/>
            </a:xfrm>
            <a:prstGeom prst="rect">
              <a:avLst/>
            </a:prstGeom>
            <a:noFill/>
          </p:spPr>
          <p:txBody>
            <a:bodyPr vert="horz" lIns="0" tIns="0" rIns="0" bIns="0" rtlCol="0" anchor="ctr"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895350" rtl="0" eaLnBrk="1" fontAlgn="base" latinLnBrk="0" hangingPunct="1">
                <a:lnSpc>
                  <a:spcPts val="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53565A"/>
                </a:buClr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SABIC Typeface Text Light"/>
                </a:rPr>
                <a:t>Project Initiate</a:t>
              </a:r>
            </a:p>
          </p:txBody>
        </p:sp>
      </p:grpSp>
      <p:sp>
        <p:nvSpPr>
          <p:cNvPr id="11" name="Rectangle 10"/>
          <p:cNvSpPr/>
          <p:nvPr/>
        </p:nvSpPr>
        <p:spPr bwMode="auto">
          <a:xfrm>
            <a:off x="482990" y="1448887"/>
            <a:ext cx="72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Mar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1231896" y="1448887"/>
            <a:ext cx="72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Apr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1978171" y="1448887"/>
            <a:ext cx="72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May</a:t>
            </a:r>
          </a:p>
        </p:txBody>
      </p:sp>
      <p:sp>
        <p:nvSpPr>
          <p:cNvPr id="15" name="Pentagon 14"/>
          <p:cNvSpPr/>
          <p:nvPr/>
        </p:nvSpPr>
        <p:spPr bwMode="auto">
          <a:xfrm>
            <a:off x="8893551" y="5718964"/>
            <a:ext cx="2771089" cy="306000"/>
          </a:xfrm>
          <a:prstGeom prst="homePlate">
            <a:avLst>
              <a:gd name="adj" fmla="val 28603"/>
            </a:avLst>
          </a:prstGeom>
          <a:solidFill>
            <a:srgbClr val="0070C0"/>
          </a:solidFill>
          <a:ln w="19050" cap="flat" cmpd="sng" algn="ctr">
            <a:noFill/>
            <a:prstDash val="solid"/>
          </a:ln>
          <a:effectLst/>
          <a:extLst/>
        </p:spPr>
        <p:txBody>
          <a:bodyPr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Implement</a:t>
            </a:r>
            <a:r>
              <a:rPr kumimoji="0" lang="en-US" sz="10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 </a:t>
            </a: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the change 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SABIC Typeface Text Light"/>
            </a:endParaRPr>
          </a:p>
        </p:txBody>
      </p:sp>
      <p:sp>
        <p:nvSpPr>
          <p:cNvPr id="16" name="Isosceles Triangle 15"/>
          <p:cNvSpPr/>
          <p:nvPr/>
        </p:nvSpPr>
        <p:spPr bwMode="auto">
          <a:xfrm>
            <a:off x="7880216" y="3126976"/>
            <a:ext cx="202459" cy="167478"/>
          </a:xfrm>
          <a:prstGeom prst="triangle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j-lt"/>
              <a:ea typeface="+mn-ea"/>
              <a:cs typeface="SABIC Typeface Text Light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728981" y="1448887"/>
            <a:ext cx="72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Jun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477887" y="1448887"/>
            <a:ext cx="72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July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225213" y="1448887"/>
            <a:ext cx="72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Aug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978363" y="1448887"/>
            <a:ext cx="72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Sep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5729173" y="1448887"/>
            <a:ext cx="72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Oct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477656" y="1448887"/>
            <a:ext cx="72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Nov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224982" y="1448887"/>
            <a:ext cx="72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Dec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975214" y="1448887"/>
            <a:ext cx="90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Q1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8905446" y="1448887"/>
            <a:ext cx="90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Q2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9833687" y="1448887"/>
            <a:ext cx="90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Q3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10764640" y="1448887"/>
            <a:ext cx="90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Q4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482990" y="1186808"/>
            <a:ext cx="720000" cy="244933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  <a:effectLst/>
          <a:extLst/>
        </p:spPr>
        <p:txBody>
          <a:bodyPr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BIC Typeface Text Light"/>
                <a:ea typeface="+mn-ea"/>
                <a:cs typeface="SABIC Typeface Text Light"/>
              </a:rPr>
              <a:t>2024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BIC Typeface Text Light"/>
              <a:ea typeface="+mn-ea"/>
              <a:cs typeface="SABIC Typeface Text Light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7977905" y="1193400"/>
            <a:ext cx="720000" cy="244933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  <a:effectLst/>
          <a:extLst/>
        </p:spPr>
        <p:txBody>
          <a:bodyPr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BIC Typeface Text Light"/>
                <a:ea typeface="+mn-ea"/>
                <a:cs typeface="SABIC Typeface Text Light"/>
              </a:rPr>
              <a:t>2025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BIC Typeface Text Light"/>
              <a:ea typeface="+mn-ea"/>
              <a:cs typeface="SABIC Typeface Text Light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1956998" y="2183476"/>
            <a:ext cx="6029583" cy="324000"/>
            <a:chOff x="1956999" y="2474652"/>
            <a:chExt cx="2988214" cy="324000"/>
          </a:xfrm>
        </p:grpSpPr>
        <p:sp>
          <p:nvSpPr>
            <p:cNvPr id="31" name="Pentagon 30"/>
            <p:cNvSpPr/>
            <p:nvPr/>
          </p:nvSpPr>
          <p:spPr bwMode="auto">
            <a:xfrm>
              <a:off x="1956999" y="2474652"/>
              <a:ext cx="2988214" cy="324000"/>
            </a:xfrm>
            <a:prstGeom prst="homePlate">
              <a:avLst>
                <a:gd name="adj" fmla="val 28603"/>
              </a:avLst>
            </a:prstGeom>
            <a:solidFill>
              <a:srgbClr val="00B0F0"/>
            </a:solidFill>
            <a:ln w="19050" cap="flat" cmpd="sng" algn="ctr">
              <a:noFill/>
              <a:prstDash val="solid"/>
            </a:ln>
            <a:effectLst/>
            <a:extLst/>
          </p:spPr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endParaRPr>
            </a:p>
          </p:txBody>
        </p:sp>
        <p:sp>
          <p:nvSpPr>
            <p:cNvPr id="32" name="Rectangle 62"/>
            <p:cNvSpPr txBox="1"/>
            <p:nvPr>
              <p:custDataLst>
                <p:tags r:id="rId8"/>
              </p:custDataLst>
            </p:nvPr>
          </p:nvSpPr>
          <p:spPr>
            <a:xfrm>
              <a:off x="1993172" y="2478398"/>
              <a:ext cx="2817150" cy="306517"/>
            </a:xfrm>
            <a:prstGeom prst="rect">
              <a:avLst/>
            </a:prstGeom>
            <a:solidFill>
              <a:srgbClr val="00B0F0"/>
            </a:solidFill>
          </p:spPr>
          <p:txBody>
            <a:bodyPr vert="horz" lIns="0" tIns="0" rIns="0" bIns="0" rtlCol="0" anchor="ctr"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r>
                <a:rPr lang="en-US" sz="1000" dirty="0">
                  <a:solidFill>
                    <a:schemeClr val="bg1"/>
                  </a:solidFill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Project </a:t>
              </a:r>
              <a:r>
                <a:rPr lang="en-US" sz="1000" dirty="0" smtClean="0">
                  <a:solidFill>
                    <a:schemeClr val="bg1"/>
                  </a:solidFill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 office</a:t>
              </a:r>
              <a:endParaRPr lang="en-US" sz="1000" dirty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cxnSp>
        <p:nvCxnSpPr>
          <p:cNvPr id="35" name="Straight Connector 34"/>
          <p:cNvCxnSpPr/>
          <p:nvPr/>
        </p:nvCxnSpPr>
        <p:spPr bwMode="auto">
          <a:xfrm>
            <a:off x="11651667" y="1606917"/>
            <a:ext cx="0" cy="2808000"/>
          </a:xfrm>
          <a:prstGeom prst="lin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Arrow Connector 35"/>
          <p:cNvCxnSpPr/>
          <p:nvPr/>
        </p:nvCxnSpPr>
        <p:spPr bwMode="auto">
          <a:xfrm>
            <a:off x="482990" y="6324722"/>
            <a:ext cx="11155680" cy="0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Rectangle 36"/>
          <p:cNvSpPr/>
          <p:nvPr/>
        </p:nvSpPr>
        <p:spPr>
          <a:xfrm>
            <a:off x="3837886" y="6200497"/>
            <a:ext cx="1750167" cy="2205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89535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600"/>
              </a:spcAft>
              <a:buClr>
                <a:srgbClr val="53565A"/>
              </a:buClr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Project Steering</a:t>
            </a:r>
            <a:r>
              <a:rPr kumimoji="0" lang="en-US" sz="1000" b="0" i="0" u="none" strike="noStrike" kern="0" cap="none" spc="0" normalizeH="0" noProof="0" dirty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 Committee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+mj-lt"/>
              <a:ea typeface="+mn-ea"/>
              <a:cs typeface="SABIC Typeface Text Light"/>
            </a:endParaRPr>
          </a:p>
        </p:txBody>
      </p:sp>
      <p:sp>
        <p:nvSpPr>
          <p:cNvPr id="39" name="Pentagon 38"/>
          <p:cNvSpPr/>
          <p:nvPr/>
        </p:nvSpPr>
        <p:spPr bwMode="auto">
          <a:xfrm>
            <a:off x="482990" y="5725209"/>
            <a:ext cx="8392224" cy="306000"/>
          </a:xfrm>
          <a:prstGeom prst="homePlate">
            <a:avLst>
              <a:gd name="adj" fmla="val 28603"/>
            </a:avLst>
          </a:prstGeom>
          <a:solidFill>
            <a:schemeClr val="bg1">
              <a:lumMod val="65000"/>
            </a:schemeClr>
          </a:solidFill>
          <a:ln w="19050" cap="flat" cmpd="sng" algn="ctr">
            <a:noFill/>
            <a:prstDash val="solid"/>
          </a:ln>
          <a:effectLst/>
          <a:extLst/>
        </p:spPr>
        <p:txBody>
          <a:bodyPr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rPr>
              <a:t>Project Change Management &amp; Approval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SABIC Typeface Text Light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1951896" y="2581467"/>
            <a:ext cx="5949010" cy="77203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lvl="0">
              <a:lnSpc>
                <a:spcPts val="900"/>
              </a:lnSpc>
              <a:defRPr/>
            </a:pPr>
            <a:r>
              <a:rPr lang="en-US" sz="900" dirty="0" smtClean="0">
                <a:solidFill>
                  <a:srgbClr val="009FDF"/>
                </a:solidFill>
                <a:latin typeface="+mj-lt"/>
              </a:rPr>
              <a:t> </a:t>
            </a:r>
            <a:endParaRPr lang="en-US" sz="900" dirty="0">
              <a:solidFill>
                <a:srgbClr val="4D4D4D"/>
              </a:solidFill>
              <a:latin typeface="+mj-lt"/>
            </a:endParaRPr>
          </a:p>
        </p:txBody>
      </p:sp>
      <p:sp>
        <p:nvSpPr>
          <p:cNvPr id="47" name="Pentagon 46"/>
          <p:cNvSpPr/>
          <p:nvPr/>
        </p:nvSpPr>
        <p:spPr bwMode="auto">
          <a:xfrm>
            <a:off x="6000046" y="3924596"/>
            <a:ext cx="1095112" cy="216000"/>
          </a:xfrm>
          <a:prstGeom prst="homePlate">
            <a:avLst>
              <a:gd name="adj" fmla="val 28603"/>
            </a:avLst>
          </a:prstGeom>
          <a:solidFill>
            <a:schemeClr val="accent3">
              <a:lumMod val="50000"/>
              <a:lumOff val="50000"/>
            </a:schemeClr>
          </a:solidFill>
          <a:ln w="19050" cap="flat" cmpd="sng" algn="ctr">
            <a:noFill/>
            <a:prstDash val="solid"/>
          </a:ln>
          <a:effectLst/>
          <a:extLst/>
        </p:spPr>
        <p:txBody>
          <a:bodyPr rtlCol="0" anchor="ctr">
            <a:noAutofit/>
          </a:bodyPr>
          <a:lstStyle/>
          <a:p>
            <a:pPr lvl="0" defTabSz="223838" fontAlgn="base">
              <a:lnSpc>
                <a:spcPts val="800"/>
              </a:lnSpc>
              <a:spcBef>
                <a:spcPct val="0"/>
              </a:spcBef>
              <a:defRPr/>
            </a:pPr>
            <a:r>
              <a:rPr lang="en-US" sz="800" kern="0" dirty="0" smtClean="0">
                <a:solidFill>
                  <a:schemeClr val="bg1"/>
                </a:solidFill>
                <a:latin typeface="+mj-lt"/>
                <a:cs typeface="SABIC Typeface Headline Light" panose="020B0303060202020204" pitchFamily="34" charset="0"/>
              </a:rPr>
              <a:t>Scope Modification</a:t>
            </a:r>
            <a:endParaRPr lang="en-US" sz="800" kern="0" dirty="0">
              <a:solidFill>
                <a:schemeClr val="bg1"/>
              </a:solidFill>
              <a:latin typeface="+mj-lt"/>
              <a:cs typeface="SABIC Typeface Headline Light" panose="020B0303060202020204" pitchFamily="34" charset="0"/>
            </a:endParaRPr>
          </a:p>
        </p:txBody>
      </p:sp>
      <p:sp>
        <p:nvSpPr>
          <p:cNvPr id="48" name="Pentagon 47"/>
          <p:cNvSpPr/>
          <p:nvPr/>
        </p:nvSpPr>
        <p:spPr bwMode="auto">
          <a:xfrm>
            <a:off x="6892973" y="4183577"/>
            <a:ext cx="1127629" cy="216000"/>
          </a:xfrm>
          <a:prstGeom prst="homePlate">
            <a:avLst>
              <a:gd name="adj" fmla="val 28603"/>
            </a:avLst>
          </a:prstGeom>
          <a:solidFill>
            <a:schemeClr val="accent3">
              <a:lumMod val="75000"/>
              <a:lumOff val="25000"/>
            </a:schemeClr>
          </a:solidFill>
          <a:ln w="19050" cap="flat" cmpd="sng" algn="ctr">
            <a:noFill/>
            <a:prstDash val="solid"/>
          </a:ln>
          <a:effectLst/>
          <a:extLst/>
        </p:spPr>
        <p:txBody>
          <a:bodyPr rtlCol="0" anchor="ctr">
            <a:noAutofit/>
          </a:bodyPr>
          <a:lstStyle/>
          <a:p>
            <a:pPr defTabSz="223838" fontAlgn="base">
              <a:lnSpc>
                <a:spcPts val="800"/>
              </a:lnSpc>
              <a:spcBef>
                <a:spcPct val="0"/>
              </a:spcBef>
            </a:pPr>
            <a:r>
              <a:rPr lang="en-US" sz="800" kern="0" dirty="0" smtClean="0">
                <a:solidFill>
                  <a:schemeClr val="bg1"/>
                </a:solidFill>
                <a:latin typeface="+mj-lt"/>
                <a:cs typeface="SABIC Typeface Headline Light" panose="020B0303060202020204" pitchFamily="34" charset="0"/>
              </a:rPr>
              <a:t>Approval</a:t>
            </a:r>
            <a:endParaRPr lang="en-US" sz="800" kern="0" dirty="0">
              <a:solidFill>
                <a:schemeClr val="bg1"/>
              </a:solidFill>
              <a:latin typeface="+mj-lt"/>
              <a:cs typeface="SABIC Typeface Headline Light" panose="020B0303060202020204" pitchFamily="34" charset="0"/>
            </a:endParaRPr>
          </a:p>
        </p:txBody>
      </p:sp>
      <p:sp>
        <p:nvSpPr>
          <p:cNvPr id="49" name="Pentagon 48"/>
          <p:cNvSpPr/>
          <p:nvPr/>
        </p:nvSpPr>
        <p:spPr bwMode="auto">
          <a:xfrm>
            <a:off x="10378091" y="4822544"/>
            <a:ext cx="767706" cy="360000"/>
          </a:xfrm>
          <a:prstGeom prst="homePlate">
            <a:avLst>
              <a:gd name="adj" fmla="val 28603"/>
            </a:avLst>
          </a:prstGeom>
          <a:solidFill>
            <a:schemeClr val="accent3">
              <a:lumMod val="90000"/>
              <a:lumOff val="10000"/>
            </a:schemeClr>
          </a:solidFill>
          <a:ln w="19050" cap="flat" cmpd="sng" algn="ctr">
            <a:noFill/>
            <a:prstDash val="solid"/>
          </a:ln>
          <a:effectLst/>
          <a:extLst/>
        </p:spPr>
        <p:txBody>
          <a:bodyPr rtlCol="0" anchor="ctr">
            <a:noAutofit/>
          </a:bodyPr>
          <a:lstStyle/>
          <a:p>
            <a:pPr lvl="0" defTabSz="223838" fontAlgn="base">
              <a:lnSpc>
                <a:spcPts val="800"/>
              </a:lnSpc>
              <a:spcBef>
                <a:spcPct val="0"/>
              </a:spcBef>
              <a:defRPr/>
            </a:pPr>
            <a:r>
              <a:rPr lang="en-US" sz="900" kern="0" dirty="0" smtClean="0">
                <a:solidFill>
                  <a:schemeClr val="bg1"/>
                </a:solidFill>
                <a:latin typeface="+mj-lt"/>
                <a:cs typeface="SABIC Typeface Headline Light" panose="020B0303060202020204" pitchFamily="34" charset="0"/>
              </a:rPr>
              <a:t>Deliver </a:t>
            </a:r>
            <a:r>
              <a:rPr lang="en-US" sz="900" kern="0" dirty="0">
                <a:solidFill>
                  <a:schemeClr val="bg1"/>
                </a:solidFill>
                <a:latin typeface="+mj-lt"/>
                <a:cs typeface="SABIC Typeface Headline Light" panose="020B0303060202020204" pitchFamily="34" charset="0"/>
              </a:rPr>
              <a:t>S</a:t>
            </a:r>
            <a:r>
              <a:rPr lang="en-US" sz="900" kern="0" dirty="0" smtClean="0">
                <a:solidFill>
                  <a:schemeClr val="bg1"/>
                </a:solidFill>
                <a:latin typeface="+mj-lt"/>
                <a:cs typeface="SABIC Typeface Headline Light" panose="020B0303060202020204" pitchFamily="34" charset="0"/>
              </a:rPr>
              <a:t>ystem to Sites</a:t>
            </a:r>
            <a:endParaRPr lang="en-US" sz="900" kern="0" dirty="0">
              <a:solidFill>
                <a:schemeClr val="bg1"/>
              </a:solidFill>
              <a:latin typeface="+mj-lt"/>
              <a:cs typeface="SABIC Typeface Headline Light" panose="020B0303060202020204" pitchFamily="34" charset="0"/>
            </a:endParaRPr>
          </a:p>
        </p:txBody>
      </p:sp>
      <p:cxnSp>
        <p:nvCxnSpPr>
          <p:cNvPr id="50" name="Straight Connector 49"/>
          <p:cNvCxnSpPr/>
          <p:nvPr/>
        </p:nvCxnSpPr>
        <p:spPr bwMode="auto">
          <a:xfrm>
            <a:off x="8882956" y="1642917"/>
            <a:ext cx="0" cy="4023360"/>
          </a:xfrm>
          <a:prstGeom prst="lin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" name="Isosceles Triangle 50"/>
          <p:cNvSpPr/>
          <p:nvPr/>
        </p:nvSpPr>
        <p:spPr bwMode="auto">
          <a:xfrm>
            <a:off x="8790084" y="3846775"/>
            <a:ext cx="202459" cy="167478"/>
          </a:xfrm>
          <a:prstGeom prst="triangle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j-lt"/>
              <a:ea typeface="+mn-ea"/>
              <a:cs typeface="SABIC Typeface Text Light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038699" y="3130283"/>
            <a:ext cx="1794988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95350" fontAlgn="base">
              <a:lnSpc>
                <a:spcPts val="900"/>
              </a:lnSpc>
              <a:spcBef>
                <a:spcPct val="0"/>
              </a:spcBef>
              <a:spcAft>
                <a:spcPct val="0"/>
              </a:spcAft>
              <a:buClr>
                <a:srgbClr val="53565A"/>
              </a:buClr>
            </a:pPr>
            <a:r>
              <a:rPr lang="en-US" sz="900" kern="0" dirty="0" smtClean="0">
                <a:solidFill>
                  <a:srgbClr val="009FDF"/>
                </a:solidFill>
                <a:latin typeface="+mj-lt"/>
                <a:cs typeface="SABIC Typeface Text Light"/>
              </a:rPr>
              <a:t>Engineering &amp; Procurement</a:t>
            </a:r>
            <a:endParaRPr lang="en-US" sz="900" kern="0" dirty="0">
              <a:solidFill>
                <a:srgbClr val="009FDF"/>
              </a:solidFill>
              <a:latin typeface="+mj-lt"/>
              <a:cs typeface="SABIC Typeface Text Light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8957265" y="3761936"/>
            <a:ext cx="1219165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95350" fontAlgn="base">
              <a:lnSpc>
                <a:spcPts val="900"/>
              </a:lnSpc>
              <a:spcBef>
                <a:spcPct val="0"/>
              </a:spcBef>
              <a:spcAft>
                <a:spcPct val="0"/>
              </a:spcAft>
              <a:buClr>
                <a:srgbClr val="53565A"/>
              </a:buClr>
            </a:pPr>
            <a:r>
              <a:rPr lang="en-US" sz="900" kern="0" dirty="0" smtClean="0">
                <a:solidFill>
                  <a:srgbClr val="009FDF"/>
                </a:solidFill>
                <a:latin typeface="+mj-lt"/>
                <a:cs typeface="SABIC Typeface Text Light"/>
              </a:rPr>
              <a:t>Construction start</a:t>
            </a:r>
            <a:endParaRPr lang="en-US" sz="900" kern="0" dirty="0">
              <a:solidFill>
                <a:srgbClr val="009FDF"/>
              </a:solidFill>
              <a:latin typeface="+mj-lt"/>
              <a:cs typeface="SABIC Typeface Text Light"/>
            </a:endParaRPr>
          </a:p>
        </p:txBody>
      </p:sp>
      <p:sp>
        <p:nvSpPr>
          <p:cNvPr id="55" name="Pentagon 54"/>
          <p:cNvSpPr/>
          <p:nvPr/>
        </p:nvSpPr>
        <p:spPr bwMode="auto">
          <a:xfrm>
            <a:off x="1989989" y="3381743"/>
            <a:ext cx="1496331" cy="243918"/>
          </a:xfrm>
          <a:prstGeom prst="homePlate">
            <a:avLst>
              <a:gd name="adj" fmla="val 28603"/>
            </a:avLst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</a:ln>
          <a:effectLst/>
          <a:extLst/>
        </p:spPr>
        <p:txBody>
          <a:bodyPr rtlCol="0" anchor="ctr">
            <a:noAutofit/>
          </a:bodyPr>
          <a:lstStyle/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Lato Light" panose="020F0502020204030203" pitchFamily="34" charset="0"/>
                <a:cs typeface="Lato Light" panose="020F0502020204030203" pitchFamily="34" charset="0"/>
              </a:rPr>
              <a:t>Projects Tracker</a:t>
            </a:r>
          </a:p>
        </p:txBody>
      </p:sp>
      <p:sp>
        <p:nvSpPr>
          <p:cNvPr id="57" name="Flowchart: Connector 56"/>
          <p:cNvSpPr/>
          <p:nvPr/>
        </p:nvSpPr>
        <p:spPr bwMode="auto">
          <a:xfrm>
            <a:off x="2295694" y="5511364"/>
            <a:ext cx="180000" cy="180000"/>
          </a:xfrm>
          <a:prstGeom prst="flowChartConnector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j-lt"/>
              <a:ea typeface="+mn-ea"/>
              <a:cs typeface="SABIC Typeface Text Light"/>
            </a:endParaRPr>
          </a:p>
        </p:txBody>
      </p:sp>
      <p:sp>
        <p:nvSpPr>
          <p:cNvPr id="58" name="Rectangle 62"/>
          <p:cNvSpPr txBox="1"/>
          <p:nvPr>
            <p:custDataLst>
              <p:tags r:id="rId1"/>
            </p:custDataLst>
          </p:nvPr>
        </p:nvSpPr>
        <p:spPr>
          <a:xfrm>
            <a:off x="2295694" y="5224654"/>
            <a:ext cx="1364358" cy="306517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R="0" lvl="0" indent="0" defTabSz="895350" fontAlgn="base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>
                <a:srgbClr val="53565A"/>
              </a:buClr>
              <a:buSzTx/>
              <a:buFontTx/>
              <a:buNone/>
              <a:tabLst/>
              <a:defRPr sz="900" kern="0" baseline="0">
                <a:solidFill>
                  <a:schemeClr val="accent5">
                    <a:lumMod val="50000"/>
                  </a:schemeClr>
                </a:solidFill>
                <a:latin typeface="SABIC Typeface Headline Light" panose="020B0303060202020204" pitchFamily="34" charset="0"/>
                <a:cs typeface="SABIC Typeface Headline Light" panose="020B0303060202020204" pitchFamily="34" charset="0"/>
              </a:defRPr>
            </a:lvl1pPr>
            <a:lvl2pPr marL="193675" lvl="1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baseline="0"/>
            </a:lvl2pPr>
            <a:lvl3pPr marL="457200" lvl="2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baseline="0"/>
            </a:lvl3pPr>
            <a:lvl4pPr marL="614363" lvl="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baseline="0"/>
            </a:lvl4pPr>
            <a:lvl5pPr marL="749808" lvl="4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baseline="0"/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r>
              <a:rPr lang="en-US" dirty="0" smtClean="0">
                <a:latin typeface="+mj-lt"/>
              </a:rPr>
              <a:t>Project management Strategy</a:t>
            </a:r>
            <a:endParaRPr lang="en-US" dirty="0">
              <a:latin typeface="+mj-lt"/>
            </a:endParaRPr>
          </a:p>
        </p:txBody>
      </p:sp>
      <p:sp>
        <p:nvSpPr>
          <p:cNvPr id="60" name="Pentagon 59"/>
          <p:cNvSpPr/>
          <p:nvPr/>
        </p:nvSpPr>
        <p:spPr bwMode="auto">
          <a:xfrm>
            <a:off x="6655335" y="4483120"/>
            <a:ext cx="1139293" cy="216000"/>
          </a:xfrm>
          <a:prstGeom prst="homePlate">
            <a:avLst>
              <a:gd name="adj" fmla="val 28603"/>
            </a:avLst>
          </a:prstGeom>
          <a:solidFill>
            <a:schemeClr val="accent3">
              <a:lumMod val="25000"/>
              <a:lumOff val="75000"/>
            </a:schemeClr>
          </a:solidFill>
          <a:ln w="19050" cap="flat" cmpd="sng" algn="ctr">
            <a:noFill/>
            <a:prstDash val="solid"/>
          </a:ln>
          <a:effectLst/>
          <a:extLst/>
        </p:spPr>
        <p:txBody>
          <a:bodyPr rtlCol="0" anchor="ctr">
            <a:noAutofit/>
          </a:bodyPr>
          <a:lstStyle/>
          <a:p>
            <a:pPr lvl="0" defTabSz="223838" fontAlgn="base">
              <a:lnSpc>
                <a:spcPts val="800"/>
              </a:lnSpc>
              <a:spcBef>
                <a:spcPct val="0"/>
              </a:spcBef>
              <a:defRPr/>
            </a:pPr>
            <a:r>
              <a:rPr lang="en-US" sz="800" kern="0" dirty="0" smtClean="0">
                <a:solidFill>
                  <a:schemeClr val="accent5">
                    <a:lumMod val="50000"/>
                  </a:schemeClr>
                </a:solidFill>
                <a:latin typeface="+mj-lt"/>
                <a:cs typeface="SABIC Typeface Headline Light" panose="020B0303060202020204" pitchFamily="34" charset="0"/>
              </a:rPr>
              <a:t>Project Structured</a:t>
            </a:r>
            <a:endParaRPr lang="en-US" sz="800" kern="0" dirty="0">
              <a:solidFill>
                <a:schemeClr val="accent5">
                  <a:lumMod val="50000"/>
                </a:schemeClr>
              </a:solidFill>
              <a:latin typeface="+mj-lt"/>
              <a:cs typeface="SABIC Typeface Headline Light" panose="020B0303060202020204" pitchFamily="34" charset="0"/>
            </a:endParaRPr>
          </a:p>
        </p:txBody>
      </p:sp>
      <p:cxnSp>
        <p:nvCxnSpPr>
          <p:cNvPr id="76" name="Straight Arrow Connector 75"/>
          <p:cNvCxnSpPr/>
          <p:nvPr/>
        </p:nvCxnSpPr>
        <p:spPr bwMode="auto">
          <a:xfrm flipV="1">
            <a:off x="2475694" y="5595319"/>
            <a:ext cx="1010627" cy="6045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7" name="Flowchart: Connector 76"/>
          <p:cNvSpPr/>
          <p:nvPr/>
        </p:nvSpPr>
        <p:spPr bwMode="auto">
          <a:xfrm>
            <a:off x="4912740" y="5511364"/>
            <a:ext cx="180000" cy="180000"/>
          </a:xfrm>
          <a:prstGeom prst="flowChartConnector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j-lt"/>
              <a:ea typeface="+mn-ea"/>
              <a:cs typeface="SABIC Typeface Text Light"/>
            </a:endParaRPr>
          </a:p>
        </p:txBody>
      </p:sp>
      <p:cxnSp>
        <p:nvCxnSpPr>
          <p:cNvPr id="78" name="Straight Arrow Connector 77"/>
          <p:cNvCxnSpPr/>
          <p:nvPr/>
        </p:nvCxnSpPr>
        <p:spPr bwMode="auto">
          <a:xfrm flipV="1">
            <a:off x="5092740" y="5595319"/>
            <a:ext cx="684000" cy="6045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" name="Rectangle 62"/>
          <p:cNvSpPr txBox="1"/>
          <p:nvPr>
            <p:custDataLst>
              <p:tags r:id="rId2"/>
            </p:custDataLst>
          </p:nvPr>
        </p:nvSpPr>
        <p:spPr>
          <a:xfrm>
            <a:off x="4912443" y="5224654"/>
            <a:ext cx="1044593" cy="306517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R="0" lvl="0" indent="0" defTabSz="895350" fontAlgn="base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>
                <a:srgbClr val="53565A"/>
              </a:buClr>
              <a:buSzTx/>
              <a:buFontTx/>
              <a:buNone/>
              <a:tabLst/>
              <a:defRPr sz="900" kern="0" baseline="0">
                <a:solidFill>
                  <a:schemeClr val="accent5">
                    <a:lumMod val="50000"/>
                  </a:schemeClr>
                </a:solidFill>
                <a:latin typeface="SABIC Typeface Headline Light" panose="020B0303060202020204" pitchFamily="34" charset="0"/>
                <a:cs typeface="SABIC Typeface Headline Light" panose="020B0303060202020204" pitchFamily="34" charset="0"/>
              </a:defRPr>
            </a:lvl1pPr>
            <a:lvl2pPr marL="193675" lvl="1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baseline="0"/>
            </a:lvl2pPr>
            <a:lvl3pPr marL="457200" lvl="2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baseline="0"/>
            </a:lvl3pPr>
            <a:lvl4pPr marL="614363" lvl="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baseline="0"/>
            </a:lvl4pPr>
            <a:lvl5pPr marL="749808" lvl="4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baseline="0"/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r>
              <a:rPr lang="en-US" dirty="0" smtClean="0">
                <a:latin typeface="+mj-lt"/>
              </a:rPr>
              <a:t>Project </a:t>
            </a:r>
            <a:r>
              <a:rPr lang="en-US" dirty="0" err="1" smtClean="0">
                <a:latin typeface="+mj-lt"/>
              </a:rPr>
              <a:t>Planing</a:t>
            </a:r>
            <a:endParaRPr lang="en-US" dirty="0">
              <a:latin typeface="+mj-lt"/>
            </a:endParaRPr>
          </a:p>
        </p:txBody>
      </p:sp>
      <p:sp>
        <p:nvSpPr>
          <p:cNvPr id="80" name="Flowchart: Connector 79"/>
          <p:cNvSpPr/>
          <p:nvPr/>
        </p:nvSpPr>
        <p:spPr bwMode="auto">
          <a:xfrm>
            <a:off x="7930602" y="5511364"/>
            <a:ext cx="180000" cy="180000"/>
          </a:xfrm>
          <a:prstGeom prst="flowChartConnector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j-lt"/>
              <a:ea typeface="+mn-ea"/>
              <a:cs typeface="SABIC Typeface Text Light"/>
            </a:endParaRPr>
          </a:p>
        </p:txBody>
      </p:sp>
      <p:cxnSp>
        <p:nvCxnSpPr>
          <p:cNvPr id="81" name="Straight Arrow Connector 80"/>
          <p:cNvCxnSpPr/>
          <p:nvPr/>
        </p:nvCxnSpPr>
        <p:spPr bwMode="auto">
          <a:xfrm>
            <a:off x="8110602" y="5598341"/>
            <a:ext cx="756000" cy="0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" name="Rectangle 62"/>
          <p:cNvSpPr txBox="1"/>
          <p:nvPr>
            <p:custDataLst>
              <p:tags r:id="rId3"/>
            </p:custDataLst>
          </p:nvPr>
        </p:nvSpPr>
        <p:spPr>
          <a:xfrm>
            <a:off x="7930602" y="5224654"/>
            <a:ext cx="1044593" cy="306517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R="0" lvl="0" indent="0" defTabSz="895350" fontAlgn="base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>
                <a:srgbClr val="53565A"/>
              </a:buClr>
              <a:buSzTx/>
              <a:buFontTx/>
              <a:buNone/>
              <a:tabLst/>
              <a:defRPr sz="900" kern="0" baseline="0">
                <a:solidFill>
                  <a:schemeClr val="accent5">
                    <a:lumMod val="50000"/>
                  </a:schemeClr>
                </a:solidFill>
                <a:latin typeface="SABIC Typeface Headline Light" panose="020B0303060202020204" pitchFamily="34" charset="0"/>
                <a:cs typeface="SABIC Typeface Headline Light" panose="020B0303060202020204" pitchFamily="34" charset="0"/>
              </a:defRPr>
            </a:lvl1pPr>
            <a:lvl2pPr marL="193675" lvl="1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baseline="0"/>
            </a:lvl2pPr>
            <a:lvl3pPr marL="457200" lvl="2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baseline="0"/>
            </a:lvl3pPr>
            <a:lvl4pPr marL="614363" lvl="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baseline="0"/>
            </a:lvl4pPr>
            <a:lvl5pPr marL="749808" lvl="4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baseline="0"/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r>
              <a:rPr lang="en-US" dirty="0">
                <a:latin typeface="+mj-lt"/>
              </a:rPr>
              <a:t>Sites </a:t>
            </a:r>
            <a:r>
              <a:rPr lang="en-US" dirty="0" smtClean="0">
                <a:latin typeface="+mj-lt"/>
              </a:rPr>
              <a:t>work Start</a:t>
            </a:r>
            <a:endParaRPr lang="en-US" dirty="0">
              <a:latin typeface="+mj-lt"/>
            </a:endParaRPr>
          </a:p>
        </p:txBody>
      </p:sp>
      <p:sp>
        <p:nvSpPr>
          <p:cNvPr id="83" name="Isosceles Triangle 82"/>
          <p:cNvSpPr/>
          <p:nvPr/>
        </p:nvSpPr>
        <p:spPr bwMode="auto">
          <a:xfrm>
            <a:off x="11530333" y="5262746"/>
            <a:ext cx="202459" cy="167478"/>
          </a:xfrm>
          <a:prstGeom prst="triangle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j-lt"/>
              <a:ea typeface="+mn-ea"/>
              <a:cs typeface="SABIC Typeface Text Light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493112" y="4658065"/>
            <a:ext cx="738784" cy="1033299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85" name="Rectangle 62"/>
          <p:cNvSpPr txBox="1"/>
          <p:nvPr>
            <p:custDataLst>
              <p:tags r:id="rId4"/>
            </p:custDataLst>
          </p:nvPr>
        </p:nvSpPr>
        <p:spPr>
          <a:xfrm>
            <a:off x="605677" y="5072400"/>
            <a:ext cx="549128" cy="273422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0" fontAlgn="base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>
                <a:srgbClr val="53565A"/>
              </a:buClr>
              <a:defRPr/>
            </a:pPr>
            <a:r>
              <a:rPr lang="en-US" sz="1000" kern="0" dirty="0">
                <a:solidFill>
                  <a:schemeClr val="bg1"/>
                </a:solidFill>
                <a:latin typeface="+mj-lt"/>
                <a:cs typeface="SABIC Typeface Headline Light" panose="020B0303060202020204" pitchFamily="34" charset="0"/>
              </a:rPr>
              <a:t>WORK</a:t>
            </a:r>
          </a:p>
        </p:txBody>
      </p:sp>
      <p:grpSp>
        <p:nvGrpSpPr>
          <p:cNvPr id="89" name="Group 88"/>
          <p:cNvGrpSpPr/>
          <p:nvPr/>
        </p:nvGrpSpPr>
        <p:grpSpPr>
          <a:xfrm>
            <a:off x="2286039" y="2613749"/>
            <a:ext cx="3302015" cy="324000"/>
            <a:chOff x="1956999" y="2474652"/>
            <a:chExt cx="2988214" cy="324000"/>
          </a:xfrm>
        </p:grpSpPr>
        <p:sp>
          <p:nvSpPr>
            <p:cNvPr id="90" name="Pentagon 89"/>
            <p:cNvSpPr/>
            <p:nvPr/>
          </p:nvSpPr>
          <p:spPr bwMode="auto">
            <a:xfrm>
              <a:off x="1956999" y="2474652"/>
              <a:ext cx="2988214" cy="324000"/>
            </a:xfrm>
            <a:prstGeom prst="homePlate">
              <a:avLst>
                <a:gd name="adj" fmla="val 28603"/>
              </a:avLst>
            </a:prstGeom>
            <a:solidFill>
              <a:srgbClr val="00B0F0"/>
            </a:solidFill>
            <a:ln w="19050" cap="flat" cmpd="sng" algn="ctr">
              <a:noFill/>
              <a:prstDash val="solid"/>
            </a:ln>
            <a:effectLst/>
            <a:extLst/>
          </p:spPr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SABIC Typeface Text Light"/>
              </a:endParaRPr>
            </a:p>
          </p:txBody>
        </p:sp>
        <p:sp>
          <p:nvSpPr>
            <p:cNvPr id="91" name="Rectangle 62"/>
            <p:cNvSpPr txBox="1"/>
            <p:nvPr>
              <p:custDataLst>
                <p:tags r:id="rId7"/>
              </p:custDataLst>
            </p:nvPr>
          </p:nvSpPr>
          <p:spPr>
            <a:xfrm>
              <a:off x="1993172" y="2478398"/>
              <a:ext cx="2817150" cy="306517"/>
            </a:xfrm>
            <a:prstGeom prst="rect">
              <a:avLst/>
            </a:prstGeom>
            <a:noFill/>
          </p:spPr>
          <p:txBody>
            <a:bodyPr vert="horz" lIns="0" tIns="0" rIns="0" bIns="0" rtlCol="0" anchor="ctr"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r>
                <a:rPr lang="en-US" sz="1000" dirty="0">
                  <a:solidFill>
                    <a:schemeClr val="bg1"/>
                  </a:solidFill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Projects &amp; Work Tracker</a:t>
              </a:r>
            </a:p>
          </p:txBody>
        </p:sp>
      </p:grpSp>
      <p:sp>
        <p:nvSpPr>
          <p:cNvPr id="33" name="Pentagon 32"/>
          <p:cNvSpPr/>
          <p:nvPr/>
        </p:nvSpPr>
        <p:spPr bwMode="auto">
          <a:xfrm>
            <a:off x="3183255" y="2954333"/>
            <a:ext cx="2991693" cy="216000"/>
          </a:xfrm>
          <a:prstGeom prst="homePlate">
            <a:avLst>
              <a:gd name="adj" fmla="val 28603"/>
            </a:avLst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</a:ln>
          <a:effectLst/>
          <a:extLst/>
        </p:spPr>
        <p:txBody>
          <a:bodyPr rtlCol="0" anchor="ctr">
            <a:noAutofit/>
          </a:bodyPr>
          <a:lstStyle/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Lato Light" panose="020F0502020204030203" pitchFamily="34" charset="0"/>
                <a:cs typeface="Lato Light" panose="020F0502020204030203" pitchFamily="34" charset="0"/>
              </a:rPr>
              <a:t>Projects Request 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Lato Light" panose="020F0502020204030203" pitchFamily="34" charset="0"/>
                <a:cs typeface="Lato Light" panose="020F0502020204030203" pitchFamily="34" charset="0"/>
              </a:rPr>
              <a:t>Manager &amp; Portfolio Reporting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+mj-lt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507416" y="3294454"/>
            <a:ext cx="738784" cy="1279052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93" name="Rectangle 62"/>
          <p:cNvSpPr txBox="1"/>
          <p:nvPr>
            <p:custDataLst>
              <p:tags r:id="rId5"/>
            </p:custDataLst>
          </p:nvPr>
        </p:nvSpPr>
        <p:spPr>
          <a:xfrm>
            <a:off x="597899" y="3811214"/>
            <a:ext cx="549128" cy="326913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0" fontAlgn="base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>
                <a:srgbClr val="53565A"/>
              </a:buClr>
              <a:defRPr/>
            </a:pPr>
            <a:r>
              <a:rPr lang="en-US" sz="1000" kern="0" dirty="0" smtClean="0">
                <a:solidFill>
                  <a:schemeClr val="bg1"/>
                </a:solidFill>
                <a:latin typeface="+mj-lt"/>
                <a:cs typeface="SABIC Typeface Headline Light" panose="020B0303060202020204" pitchFamily="34" charset="0"/>
              </a:rPr>
              <a:t>PROJECT</a:t>
            </a:r>
            <a:endParaRPr lang="en-US" sz="1000" kern="0" dirty="0">
              <a:solidFill>
                <a:schemeClr val="bg1"/>
              </a:solidFill>
              <a:latin typeface="+mj-lt"/>
              <a:cs typeface="SABIC Typeface Headline Light" panose="020B0303060202020204" pitchFamily="34" charset="0"/>
            </a:endParaRPr>
          </a:p>
        </p:txBody>
      </p:sp>
      <p:sp>
        <p:nvSpPr>
          <p:cNvPr id="94" name="Rectangle 93"/>
          <p:cNvSpPr/>
          <p:nvPr/>
        </p:nvSpPr>
        <p:spPr bwMode="auto">
          <a:xfrm>
            <a:off x="501492" y="2241328"/>
            <a:ext cx="738784" cy="972474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95" name="Rectangle 62"/>
          <p:cNvSpPr txBox="1"/>
          <p:nvPr>
            <p:custDataLst>
              <p:tags r:id="rId6"/>
            </p:custDataLst>
          </p:nvPr>
        </p:nvSpPr>
        <p:spPr>
          <a:xfrm>
            <a:off x="536105" y="2719680"/>
            <a:ext cx="688273" cy="288131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0" fontAlgn="base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>
                <a:srgbClr val="53565A"/>
              </a:buClr>
              <a:defRPr/>
            </a:pPr>
            <a:r>
              <a:rPr lang="en-US" sz="1000" kern="0" dirty="0" smtClean="0">
                <a:solidFill>
                  <a:schemeClr val="bg1"/>
                </a:solidFill>
                <a:latin typeface="+mj-lt"/>
                <a:cs typeface="SABIC Typeface Headline Light" panose="020B0303060202020204" pitchFamily="34" charset="0"/>
              </a:rPr>
              <a:t>PORTFOLIO</a:t>
            </a:r>
            <a:endParaRPr lang="en-US" sz="1000" kern="0" dirty="0">
              <a:solidFill>
                <a:schemeClr val="bg1"/>
              </a:solidFill>
              <a:latin typeface="+mj-lt"/>
              <a:cs typeface="SABIC Typeface Headline Light" panose="020B0303060202020204" pitchFamily="34" charset="0"/>
            </a:endParaRPr>
          </a:p>
        </p:txBody>
      </p:sp>
      <p:sp>
        <p:nvSpPr>
          <p:cNvPr id="96" name="Pentagon 95"/>
          <p:cNvSpPr/>
          <p:nvPr/>
        </p:nvSpPr>
        <p:spPr bwMode="auto">
          <a:xfrm>
            <a:off x="2845713" y="3721107"/>
            <a:ext cx="1496331" cy="243918"/>
          </a:xfrm>
          <a:prstGeom prst="homePlate">
            <a:avLst>
              <a:gd name="adj" fmla="val 28603"/>
            </a:avLst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</a:ln>
          <a:effectLst/>
          <a:extLst/>
        </p:spPr>
        <p:txBody>
          <a:bodyPr rtlCol="0" anchor="ctr">
            <a:noAutofit/>
          </a:bodyPr>
          <a:lstStyle/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Lato Light" panose="020F0502020204030203" pitchFamily="34" charset="0"/>
                <a:cs typeface="Lato Light" panose="020F0502020204030203" pitchFamily="34" charset="0"/>
              </a:rPr>
              <a:t>Projects &amp; Work Tracker</a:t>
            </a:r>
          </a:p>
        </p:txBody>
      </p:sp>
      <p:sp>
        <p:nvSpPr>
          <p:cNvPr id="97" name="Pentagon 96"/>
          <p:cNvSpPr/>
          <p:nvPr/>
        </p:nvSpPr>
        <p:spPr bwMode="auto">
          <a:xfrm>
            <a:off x="3857063" y="4085101"/>
            <a:ext cx="1496331" cy="243918"/>
          </a:xfrm>
          <a:prstGeom prst="homePlate">
            <a:avLst>
              <a:gd name="adj" fmla="val 28603"/>
            </a:avLst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</a:ln>
          <a:effectLst/>
          <a:extLst/>
        </p:spPr>
        <p:txBody>
          <a:bodyPr rtlCol="0" anchor="ctr">
            <a:noAutofit/>
          </a:bodyPr>
          <a:lstStyle/>
          <a:p>
            <a:pPr algn="ctr"/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Lato Light" panose="020F0502020204030203" pitchFamily="34" charset="0"/>
                <a:cs typeface="Lato Light" panose="020F0502020204030203" pitchFamily="34" charset="0"/>
              </a:rPr>
              <a:t>Project Standard</a:t>
            </a:r>
          </a:p>
        </p:txBody>
      </p:sp>
      <p:sp>
        <p:nvSpPr>
          <p:cNvPr id="98" name="Pentagon 97"/>
          <p:cNvSpPr/>
          <p:nvPr/>
        </p:nvSpPr>
        <p:spPr bwMode="auto">
          <a:xfrm>
            <a:off x="4868413" y="4449095"/>
            <a:ext cx="1496331" cy="243918"/>
          </a:xfrm>
          <a:prstGeom prst="homePlate">
            <a:avLst>
              <a:gd name="adj" fmla="val 28603"/>
            </a:avLst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</a:ln>
          <a:effectLst/>
          <a:extLst/>
        </p:spPr>
        <p:txBody>
          <a:bodyPr rtlCol="0" anchor="ctr">
            <a:noAutofit/>
          </a:bodyPr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Lato Light" panose="020F0502020204030203" pitchFamily="34" charset="0"/>
                <a:cs typeface="Lato Light" panose="020F0502020204030203" pitchFamily="34" charset="0"/>
              </a:rPr>
              <a:t>Phase Gate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+mj-lt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10418690" y="5295862"/>
            <a:ext cx="1219165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95350" fontAlgn="base">
              <a:lnSpc>
                <a:spcPts val="900"/>
              </a:lnSpc>
              <a:spcBef>
                <a:spcPct val="0"/>
              </a:spcBef>
              <a:spcAft>
                <a:spcPct val="0"/>
              </a:spcAft>
              <a:buClr>
                <a:srgbClr val="53565A"/>
              </a:buClr>
            </a:pPr>
            <a:r>
              <a:rPr lang="en-US" sz="900" kern="0" dirty="0" smtClean="0">
                <a:solidFill>
                  <a:srgbClr val="009FDF"/>
                </a:solidFill>
                <a:latin typeface="+mj-lt"/>
                <a:cs typeface="SABIC Typeface Text Light"/>
              </a:rPr>
              <a:t>Project Completed</a:t>
            </a:r>
            <a:endParaRPr lang="en-US" sz="900" kern="0" dirty="0">
              <a:solidFill>
                <a:srgbClr val="009FDF"/>
              </a:solidFill>
              <a:latin typeface="+mj-lt"/>
              <a:cs typeface="SABIC Typeface Text Light"/>
            </a:endParaRPr>
          </a:p>
        </p:txBody>
      </p:sp>
      <p:sp>
        <p:nvSpPr>
          <p:cNvPr id="100" name="Pentagon 99"/>
          <p:cNvSpPr/>
          <p:nvPr/>
        </p:nvSpPr>
        <p:spPr bwMode="auto">
          <a:xfrm>
            <a:off x="8019155" y="2147456"/>
            <a:ext cx="3618699" cy="360000"/>
          </a:xfrm>
          <a:prstGeom prst="homePlate">
            <a:avLst>
              <a:gd name="adj" fmla="val 28603"/>
            </a:avLst>
          </a:prstGeom>
          <a:solidFill>
            <a:schemeClr val="accent3">
              <a:lumMod val="90000"/>
              <a:lumOff val="10000"/>
            </a:schemeClr>
          </a:solidFill>
          <a:ln w="19050" cap="flat" cmpd="sng" algn="ctr">
            <a:noFill/>
            <a:prstDash val="solid"/>
          </a:ln>
          <a:effectLst/>
          <a:extLst/>
        </p:spPr>
        <p:txBody>
          <a:bodyPr rtlCol="0" anchor="ctr">
            <a:noAutofit/>
          </a:bodyPr>
          <a:lstStyle/>
          <a:p>
            <a:pPr lvl="0" defTabSz="223838" fontAlgn="base">
              <a:lnSpc>
                <a:spcPts val="800"/>
              </a:lnSpc>
              <a:spcBef>
                <a:spcPct val="0"/>
              </a:spcBef>
              <a:defRPr/>
            </a:pPr>
            <a:r>
              <a:rPr lang="en-US" sz="900" kern="0" dirty="0" smtClean="0">
                <a:solidFill>
                  <a:schemeClr val="bg1"/>
                </a:solidFill>
                <a:latin typeface="+mj-lt"/>
                <a:cs typeface="SABIC Typeface Headline Light" panose="020B0303060202020204" pitchFamily="34" charset="0"/>
              </a:rPr>
              <a:t>Project Engineering , Procurement and Construction</a:t>
            </a:r>
            <a:endParaRPr lang="en-US" sz="900" kern="0" dirty="0">
              <a:solidFill>
                <a:schemeClr val="bg1"/>
              </a:solidFill>
              <a:latin typeface="+mj-lt"/>
              <a:cs typeface="SABIC Typeface Headline Light" panose="020B0303060202020204" pitchFamily="34" charset="0"/>
            </a:endParaRPr>
          </a:p>
        </p:txBody>
      </p:sp>
      <p:cxnSp>
        <p:nvCxnSpPr>
          <p:cNvPr id="105" name="Straight Arrow Connector 104"/>
          <p:cNvCxnSpPr/>
          <p:nvPr/>
        </p:nvCxnSpPr>
        <p:spPr bwMode="auto">
          <a:xfrm flipV="1">
            <a:off x="2152073" y="6578722"/>
            <a:ext cx="9455183" cy="0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Rectangle 37"/>
          <p:cNvSpPr/>
          <p:nvPr/>
        </p:nvSpPr>
        <p:spPr>
          <a:xfrm>
            <a:off x="5803927" y="6443748"/>
            <a:ext cx="1089046" cy="34881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89535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600"/>
              </a:spcAft>
              <a:buClr>
                <a:srgbClr val="53565A"/>
              </a:buClr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SABIC Typeface Text Light"/>
                <a:ea typeface="+mn-ea"/>
                <a:cs typeface="SABIC Typeface Text Light"/>
              </a:rPr>
              <a:t>Project Program Management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SABIC Typeface Text Light"/>
              <a:ea typeface="+mn-ea"/>
              <a:cs typeface="SABIC Typeface Text Light"/>
            </a:endParaRPr>
          </a:p>
        </p:txBody>
      </p:sp>
    </p:spTree>
    <p:extLst>
      <p:ext uri="{BB962C8B-B14F-4D97-AF65-F5344CB8AC3E}">
        <p14:creationId xmlns:p14="http://schemas.microsoft.com/office/powerpoint/2010/main" val="21127293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95</Words>
  <Application>Microsoft Office PowerPoint</Application>
  <PresentationFormat>Widescreen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Lato Light</vt:lpstr>
      <vt:lpstr>Poppins Light</vt:lpstr>
      <vt:lpstr>SABIC Typeface Headline Light</vt:lpstr>
      <vt:lpstr>SABIC Typeface Text Light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2024-04-20T16:05:03Z</dcterms:modified>
</cp:coreProperties>
</file>