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 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D7-4E51-965A-E48D6019289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Product B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</c:v>
                </c:pt>
                <c:pt idx="1">
                  <c:v>6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D7-4E51-965A-E48D601928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75869183"/>
        <c:axId val="372419343"/>
      </c:barChart>
      <c:catAx>
        <c:axId val="3758691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372419343"/>
        <c:crosses val="autoZero"/>
        <c:auto val="1"/>
        <c:lblAlgn val="ctr"/>
        <c:lblOffset val="100"/>
        <c:noMultiLvlLbl val="0"/>
      </c:catAx>
      <c:valAx>
        <c:axId val="372419343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375869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 b="0" i="0">
          <a:solidFill>
            <a:schemeClr val="bg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Qtr1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7B-47D2-82CD-7EDA96826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1"/>
        <c:overlap val="100"/>
        <c:axId val="576410816"/>
        <c:axId val="576411232"/>
      </c:barChart>
      <c:catAx>
        <c:axId val="57641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6411232"/>
        <c:crosses val="autoZero"/>
        <c:auto val="1"/>
        <c:lblAlgn val="ctr"/>
        <c:lblOffset val="100"/>
        <c:noMultiLvlLbl val="0"/>
      </c:catAx>
      <c:valAx>
        <c:axId val="576411232"/>
        <c:scaling>
          <c:orientation val="minMax"/>
          <c:max val="10"/>
        </c:scaling>
        <c:delete val="1"/>
        <c:axPos val="l"/>
        <c:numFmt formatCode="General" sourceLinked="1"/>
        <c:majorTickMark val="out"/>
        <c:minorTickMark val="none"/>
        <c:tickLblPos val="nextTo"/>
        <c:crossAx val="576410816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740341102489173E-2"/>
          <c:y val="3.4759345261907689E-3"/>
          <c:w val="0.93460006561679787"/>
          <c:h val="0.650553858296647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LAST YEAR</c:v>
                </c:pt>
                <c:pt idx="1">
                  <c:v>THIS YEAR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98-477B-9059-9F8868EBD6C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FEB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LAST YEAR</c:v>
                </c:pt>
                <c:pt idx="1">
                  <c:v>THIS YEAR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53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98-477B-9059-9F8868EBD6C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MAR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LAST YEAR</c:v>
                </c:pt>
                <c:pt idx="1">
                  <c:v>THIS YEAR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163</c:v>
                </c:pt>
                <c:pt idx="1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98-477B-9059-9F8868EBD6C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5"/>
        <c:axId val="-1809005696"/>
        <c:axId val="-1809007328"/>
      </c:barChart>
      <c:catAx>
        <c:axId val="-1809005696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09007328"/>
        <c:crosses val="autoZero"/>
        <c:auto val="1"/>
        <c:lblAlgn val="ctr"/>
        <c:lblOffset val="100"/>
        <c:noMultiLvlLbl val="0"/>
      </c:catAx>
      <c:valAx>
        <c:axId val="-1809007328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-180900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4039554521719295"/>
          <c:w val="0.99954685944289734"/>
          <c:h val="0.147663445609837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 A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D7-4E51-965A-E48D6019289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Product B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</c:v>
                </c:pt>
                <c:pt idx="1">
                  <c:v>6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D7-4E51-965A-E48D601928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75869183"/>
        <c:axId val="372419343"/>
      </c:barChart>
      <c:catAx>
        <c:axId val="3758691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372419343"/>
        <c:crosses val="autoZero"/>
        <c:auto val="1"/>
        <c:lblAlgn val="ctr"/>
        <c:lblOffset val="100"/>
        <c:noMultiLvlLbl val="0"/>
      </c:catAx>
      <c:valAx>
        <c:axId val="372419343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375869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 b="0" i="0">
          <a:solidFill>
            <a:schemeClr val="bg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7B01BC-AC3D-2547-A556-35F93A381D54}"/>
              </a:ext>
            </a:extLst>
          </p:cNvPr>
          <p:cNvSpPr/>
          <p:nvPr/>
        </p:nvSpPr>
        <p:spPr>
          <a:xfrm>
            <a:off x="761999" y="3891329"/>
            <a:ext cx="2604273" cy="25856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B15839-936D-0B41-9303-4AA21E348C5D}"/>
              </a:ext>
            </a:extLst>
          </p:cNvPr>
          <p:cNvSpPr/>
          <p:nvPr/>
        </p:nvSpPr>
        <p:spPr>
          <a:xfrm>
            <a:off x="3449908" y="3891329"/>
            <a:ext cx="2604273" cy="25856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590A43-A713-004E-9282-F83FE6B3DC9A}"/>
              </a:ext>
            </a:extLst>
          </p:cNvPr>
          <p:cNvSpPr/>
          <p:nvPr/>
        </p:nvSpPr>
        <p:spPr>
          <a:xfrm>
            <a:off x="6137818" y="3891329"/>
            <a:ext cx="2604273" cy="25856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0CF4C-17DB-FE4C-BC52-730DC4DAEA0A}"/>
              </a:ext>
            </a:extLst>
          </p:cNvPr>
          <p:cNvSpPr/>
          <p:nvPr/>
        </p:nvSpPr>
        <p:spPr>
          <a:xfrm>
            <a:off x="8825727" y="3891329"/>
            <a:ext cx="2604273" cy="25856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8A0421-EB1A-0540-8591-889A3A5E8357}"/>
              </a:ext>
            </a:extLst>
          </p:cNvPr>
          <p:cNvSpPr/>
          <p:nvPr/>
        </p:nvSpPr>
        <p:spPr>
          <a:xfrm>
            <a:off x="761999" y="1212240"/>
            <a:ext cx="2604273" cy="25856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535728-85B0-B841-AE33-7E67BA21AA47}"/>
              </a:ext>
            </a:extLst>
          </p:cNvPr>
          <p:cNvSpPr/>
          <p:nvPr/>
        </p:nvSpPr>
        <p:spPr>
          <a:xfrm>
            <a:off x="3449908" y="1212240"/>
            <a:ext cx="2604273" cy="25856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688E18-C400-9E4B-8615-27F2E9E08EB3}"/>
              </a:ext>
            </a:extLst>
          </p:cNvPr>
          <p:cNvSpPr/>
          <p:nvPr/>
        </p:nvSpPr>
        <p:spPr>
          <a:xfrm>
            <a:off x="6137818" y="1212240"/>
            <a:ext cx="2604273" cy="25856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4CEB56-B0EB-F641-A7E3-3AA3D18B91F2}"/>
              </a:ext>
            </a:extLst>
          </p:cNvPr>
          <p:cNvSpPr/>
          <p:nvPr/>
        </p:nvSpPr>
        <p:spPr>
          <a:xfrm>
            <a:off x="8825727" y="1212240"/>
            <a:ext cx="2604273" cy="25856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907D1EE-4921-624A-A6E0-0D6C1815E466}"/>
              </a:ext>
            </a:extLst>
          </p:cNvPr>
          <p:cNvSpPr txBox="1">
            <a:spLocks/>
          </p:cNvSpPr>
          <p:nvPr/>
        </p:nvSpPr>
        <p:spPr>
          <a:xfrm>
            <a:off x="3622520" y="1540196"/>
            <a:ext cx="2259050" cy="1929759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 smtClean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traditional. 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</a:t>
            </a:r>
            <a:r>
              <a:rPr lang="en-US" sz="1200" dirty="0" smtClean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traditional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914AE0-D5FD-8D44-92CF-D47D496D16DA}"/>
              </a:ext>
            </a:extLst>
          </p:cNvPr>
          <p:cNvSpPr txBox="1"/>
          <p:nvPr/>
        </p:nvSpPr>
        <p:spPr>
          <a:xfrm>
            <a:off x="1234906" y="1363275"/>
            <a:ext cx="165846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+mj-lt"/>
                <a:ea typeface="League Spartan" charset="0"/>
                <a:cs typeface="Poppins" pitchFamily="2" charset="77"/>
              </a:rPr>
              <a:t>NET PRODUCTION</a:t>
            </a:r>
            <a:endParaRPr lang="en-US" sz="1600" b="1" dirty="0">
              <a:solidFill>
                <a:schemeClr val="bg1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328FCC-A2E1-6A41-9A68-27B1E19593D3}"/>
              </a:ext>
            </a:extLst>
          </p:cNvPr>
          <p:cNvSpPr txBox="1"/>
          <p:nvPr/>
        </p:nvSpPr>
        <p:spPr>
          <a:xfrm>
            <a:off x="4075610" y="4046317"/>
            <a:ext cx="135287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+mj-lt"/>
                <a:ea typeface="League Spartan" charset="0"/>
                <a:cs typeface="Poppins" pitchFamily="2" charset="77"/>
              </a:rPr>
              <a:t>PRODUCTS </a:t>
            </a:r>
            <a:r>
              <a:rPr lang="en-US" sz="1600" b="1" dirty="0">
                <a:solidFill>
                  <a:schemeClr val="bg1"/>
                </a:solidFill>
                <a:latin typeface="+mj-lt"/>
                <a:ea typeface="League Spartan" charset="0"/>
                <a:cs typeface="Poppins" pitchFamily="2" charset="77"/>
              </a:rPr>
              <a:t>Q1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440EAC45-6FAF-B548-A3E6-644B6B099F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9563118"/>
              </p:ext>
            </p:extLst>
          </p:nvPr>
        </p:nvGraphicFramePr>
        <p:xfrm>
          <a:off x="6226793" y="1816768"/>
          <a:ext cx="2426323" cy="182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1B451A0-53BA-4E4E-BD07-35DA3C833727}"/>
              </a:ext>
            </a:extLst>
          </p:cNvPr>
          <p:cNvSpPr txBox="1"/>
          <p:nvPr/>
        </p:nvSpPr>
        <p:spPr>
          <a:xfrm>
            <a:off x="6813919" y="1363275"/>
            <a:ext cx="125207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+mj-lt"/>
                <a:ea typeface="League Spartan" charset="0"/>
                <a:cs typeface="Poppins" pitchFamily="2" charset="77"/>
              </a:rPr>
              <a:t>GROSS SALES</a:t>
            </a:r>
            <a:endParaRPr lang="en-US" sz="1600" b="1" dirty="0">
              <a:solidFill>
                <a:schemeClr val="bg1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911DB2-1D2F-9041-92AA-4B2725522815}"/>
              </a:ext>
            </a:extLst>
          </p:cNvPr>
          <p:cNvSpPr txBox="1"/>
          <p:nvPr/>
        </p:nvSpPr>
        <p:spPr>
          <a:xfrm>
            <a:off x="9657740" y="4046317"/>
            <a:ext cx="940257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+mj-lt"/>
                <a:ea typeface="League Spartan" charset="0"/>
                <a:cs typeface="Poppins" pitchFamily="2" charset="77"/>
              </a:rPr>
              <a:t>NET SALE</a:t>
            </a:r>
            <a:endParaRPr lang="en-US" sz="1600" b="1" dirty="0">
              <a:solidFill>
                <a:schemeClr val="bg1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05631" y="163299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SUMMARY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08550" y="718251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graphicFrame>
        <p:nvGraphicFramePr>
          <p:cNvPr id="24" name="Chart 23"/>
          <p:cNvGraphicFramePr/>
          <p:nvPr>
            <p:extLst>
              <p:ext uri="{D42A27DB-BD31-4B8C-83A1-F6EECF244321}">
                <p14:modId xmlns:p14="http://schemas.microsoft.com/office/powerpoint/2010/main" val="1619609750"/>
              </p:ext>
            </p:extLst>
          </p:nvPr>
        </p:nvGraphicFramePr>
        <p:xfrm>
          <a:off x="783973" y="1792998"/>
          <a:ext cx="2493323" cy="175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Subtitle 2">
            <a:extLst>
              <a:ext uri="{FF2B5EF4-FFF2-40B4-BE49-F238E27FC236}">
                <a16:creationId xmlns:a16="http://schemas.microsoft.com/office/drawing/2014/main" id="{F907D1EE-4921-624A-A6E0-0D6C1815E466}"/>
              </a:ext>
            </a:extLst>
          </p:cNvPr>
          <p:cNvSpPr txBox="1">
            <a:spLocks/>
          </p:cNvSpPr>
          <p:nvPr/>
        </p:nvSpPr>
        <p:spPr>
          <a:xfrm>
            <a:off x="8914702" y="1532552"/>
            <a:ext cx="2259050" cy="1929759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 smtClean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traditional. 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</a:t>
            </a:r>
            <a:r>
              <a:rPr lang="en-US" sz="1200" dirty="0" smtClean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traditional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F907D1EE-4921-624A-A6E0-0D6C1815E466}"/>
              </a:ext>
            </a:extLst>
          </p:cNvPr>
          <p:cNvSpPr txBox="1">
            <a:spLocks/>
          </p:cNvSpPr>
          <p:nvPr/>
        </p:nvSpPr>
        <p:spPr>
          <a:xfrm>
            <a:off x="6394066" y="4125868"/>
            <a:ext cx="2259050" cy="1929759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 smtClean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traditional. 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</a:t>
            </a:r>
            <a:r>
              <a:rPr lang="en-US" sz="1200" dirty="0" smtClean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traditional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F907D1EE-4921-624A-A6E0-0D6C1815E466}"/>
              </a:ext>
            </a:extLst>
          </p:cNvPr>
          <p:cNvSpPr txBox="1">
            <a:spLocks/>
          </p:cNvSpPr>
          <p:nvPr/>
        </p:nvSpPr>
        <p:spPr>
          <a:xfrm>
            <a:off x="1018246" y="4162302"/>
            <a:ext cx="2259050" cy="1929759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 smtClean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traditional. 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</a:t>
            </a:r>
            <a:r>
              <a:rPr lang="en-US" sz="1200" dirty="0" smtClean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traditional</a:t>
            </a:r>
          </a:p>
        </p:txBody>
      </p:sp>
      <p:graphicFrame>
        <p:nvGraphicFramePr>
          <p:cNvPr id="28" name="Content Placeholder 5">
            <a:extLst>
              <a:ext uri="{FF2B5EF4-FFF2-40B4-BE49-F238E27FC236}">
                <a16:creationId xmlns:a16="http://schemas.microsoft.com/office/drawing/2014/main" id="{C860F3E6-FD6A-2E4A-A7BF-A4EC253726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483916"/>
              </p:ext>
            </p:extLst>
          </p:nvPr>
        </p:nvGraphicFramePr>
        <p:xfrm>
          <a:off x="3503456" y="4384871"/>
          <a:ext cx="2550084" cy="1943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440EAC45-6FAF-B548-A3E6-644B6B099F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7208005"/>
              </p:ext>
            </p:extLst>
          </p:nvPr>
        </p:nvGraphicFramePr>
        <p:xfrm>
          <a:off x="8831065" y="4478289"/>
          <a:ext cx="2426323" cy="182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33777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162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Lato Light</vt:lpstr>
      <vt:lpstr>League Spartan</vt:lpstr>
      <vt:lpstr>Mukta ExtraLight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2024-04-20T16:06:13Z</dcterms:modified>
</cp:coreProperties>
</file>