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9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69512"/>
    <a:srgbClr val="002060"/>
    <a:srgbClr val="00CCFF"/>
    <a:srgbClr val="1F4E79"/>
    <a:srgbClr val="28449D"/>
    <a:srgbClr val="2F5597"/>
    <a:srgbClr val="E2F7FF"/>
    <a:srgbClr val="C5EE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912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4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7.3452002385493473E-2"/>
          <c:y val="3.0938070778966448E-2"/>
          <c:w val="0.85471812184453899"/>
          <c:h val="0.88831072613281381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Line 1 Line</c:v>
                </c:pt>
              </c:strCache>
            </c:strRef>
          </c:tx>
          <c:spPr>
            <a:ln w="50800" cmpd="sng">
              <a:solidFill>
                <a:schemeClr val="accent5"/>
              </a:solidFill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12700" cmpd="sng">
                <a:solidFill>
                  <a:schemeClr val="accent5"/>
                </a:solidFill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60</c:v>
                </c:pt>
                <c:pt idx="1">
                  <c:v>55</c:v>
                </c:pt>
                <c:pt idx="2">
                  <c:v>280</c:v>
                </c:pt>
                <c:pt idx="3">
                  <c:v>80</c:v>
                </c:pt>
                <c:pt idx="4">
                  <c:v>45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23D8-4811-B13B-A7403940926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Line 2 Line</c:v>
                </c:pt>
              </c:strCache>
            </c:strRef>
          </c:tx>
          <c:spPr>
            <a:ln w="50800" cmpd="sng">
              <a:solidFill>
                <a:schemeClr val="accent2"/>
              </a:solidFill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12700" cmpd="sng">
                <a:solidFill>
                  <a:schemeClr val="accent2"/>
                </a:solidFill>
              </a:ln>
              <a:effectLst/>
            </c:spPr>
          </c:marker>
          <c:cat>
            <c:strRef>
              <c:f>Sheet1!$A$2:$A$6</c:f>
              <c:strCache>
                <c:ptCount val="5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0</c:v>
                </c:pt>
                <c:pt idx="1">
                  <c:v>180</c:v>
                </c:pt>
                <c:pt idx="2">
                  <c:v>120</c:v>
                </c:pt>
                <c:pt idx="3">
                  <c:v>220</c:v>
                </c:pt>
                <c:pt idx="4">
                  <c:v>320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23D8-4811-B13B-A740394092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1808985568"/>
        <c:axId val="-1808985024"/>
      </c:lineChart>
      <c:catAx>
        <c:axId val="-1808985568"/>
        <c:scaling>
          <c:orientation val="minMax"/>
        </c:scaling>
        <c:delete val="0"/>
        <c:axPos val="b"/>
        <c:majorGridlines>
          <c:spPr>
            <a:ln w="3175" cmpd="sng">
              <a:solidFill>
                <a:schemeClr val="bg1">
                  <a:lumMod val="75000"/>
                </a:schemeClr>
              </a:solidFill>
            </a:ln>
          </c:spPr>
        </c:majorGridlines>
        <c:numFmt formatCode="General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 algn="ctr">
              <a:defRPr/>
            </a:pPr>
            <a:endParaRPr lang="en-US"/>
          </a:p>
        </c:txPr>
        <c:crossAx val="-1808985024"/>
        <c:crosses val="autoZero"/>
        <c:auto val="1"/>
        <c:lblAlgn val="ctr"/>
        <c:lblOffset val="100"/>
        <c:noMultiLvlLbl val="0"/>
      </c:catAx>
      <c:valAx>
        <c:axId val="-1808985024"/>
        <c:scaling>
          <c:orientation val="minMax"/>
        </c:scaling>
        <c:delete val="0"/>
        <c:axPos val="l"/>
        <c:majorGridlines>
          <c:spPr>
            <a:ln w="3175" cmpd="sng">
              <a:solidFill>
                <a:schemeClr val="bg1">
                  <a:lumMod val="75000"/>
                </a:schemeClr>
              </a:solidFill>
            </a:ln>
          </c:spPr>
        </c:majorGridlines>
        <c:numFmt formatCode="General" sourceLinked="1"/>
        <c:majorTickMark val="none"/>
        <c:minorTickMark val="none"/>
        <c:tickLblPos val="nextTo"/>
        <c:spPr>
          <a:ln>
            <a:noFill/>
          </a:ln>
        </c:spPr>
        <c:crossAx val="-1808985568"/>
        <c:crosses val="autoZero"/>
        <c:crossBetween val="midCat"/>
      </c:valAx>
      <c:spPr>
        <a:ln w="3175" cmpd="sng">
          <a:solidFill>
            <a:schemeClr val="bg1">
              <a:lumMod val="75000"/>
            </a:schemeClr>
          </a:solidFill>
        </a:ln>
      </c:spPr>
    </c:plotArea>
    <c:plotVisOnly val="1"/>
    <c:dispBlanksAs val="gap"/>
    <c:showDLblsOverMax val="0"/>
  </c:chart>
  <c:txPr>
    <a:bodyPr/>
    <a:lstStyle/>
    <a:p>
      <a:pPr>
        <a:defRPr sz="10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4666584002229316E-2"/>
          <c:y val="4.1591328649978679E-2"/>
          <c:w val="0.93535775334041305"/>
          <c:h val="0.6942446555916216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Year 1</c:v>
                </c:pt>
              </c:strCache>
            </c:strRef>
          </c:tx>
          <c:spPr>
            <a:ln w="3492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 - FORECAST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</c:v>
                </c:pt>
                <c:pt idx="1">
                  <c:v>0.1</c:v>
                </c:pt>
                <c:pt idx="2">
                  <c:v>0.17</c:v>
                </c:pt>
                <c:pt idx="3">
                  <c:v>0.1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6601-4DCB-994A-B8614B57D71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Year 2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j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 - FORECAST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</c:v>
                </c:pt>
                <c:pt idx="1">
                  <c:v>0.15</c:v>
                </c:pt>
                <c:pt idx="2">
                  <c:v>0.1</c:v>
                </c:pt>
                <c:pt idx="3">
                  <c:v>0.3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6601-4DCB-994A-B8614B57D71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Year 3</c:v>
                </c:pt>
              </c:strCache>
            </c:strRef>
          </c:tx>
          <c:spPr>
            <a:ln w="381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 - FORECAST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</c:v>
                </c:pt>
                <c:pt idx="1">
                  <c:v>0.06</c:v>
                </c:pt>
                <c:pt idx="2">
                  <c:v>0.08</c:v>
                </c:pt>
                <c:pt idx="3">
                  <c:v>0.18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2-6601-4DCB-994A-B8614B57D716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555507696"/>
        <c:axId val="555542224"/>
      </c:lineChart>
      <c:catAx>
        <c:axId val="5555076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5542224"/>
        <c:crosses val="autoZero"/>
        <c:auto val="1"/>
        <c:lblAlgn val="ctr"/>
        <c:lblOffset val="100"/>
        <c:noMultiLvlLbl val="0"/>
      </c:catAx>
      <c:valAx>
        <c:axId val="55554222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5555076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217616086369581E-2"/>
          <c:y val="0.12680018742473001"/>
          <c:w val="0.94565785417000447"/>
          <c:h val="0.7431729380375392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PLAN</c:v>
                </c:pt>
              </c:strCache>
            </c:strRef>
          </c:tx>
          <c:spPr>
            <a:ln w="3492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PLAN</c:v>
                </c:pt>
                <c:pt idx="3">
                  <c:v>ACTUAL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0</c:v>
                </c:pt>
                <c:pt idx="1">
                  <c:v>5</c:v>
                </c:pt>
                <c:pt idx="2">
                  <c:v>2</c:v>
                </c:pt>
                <c:pt idx="3">
                  <c:v>6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0-1166-4048-BDE7-790E7DA0A31F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ACTUAL</c:v>
                </c:pt>
              </c:strCache>
            </c:strRef>
          </c:tx>
          <c:spPr>
            <a:ln w="3810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PLAN</c:v>
                </c:pt>
                <c:pt idx="3">
                  <c:v>ACTUAL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0</c:v>
                </c:pt>
                <c:pt idx="1">
                  <c:v>4</c:v>
                </c:pt>
                <c:pt idx="2">
                  <c:v>3</c:v>
                </c:pt>
                <c:pt idx="3">
                  <c:v>8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1-1166-4048-BDE7-790E7DA0A31F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555507696"/>
        <c:axId val="555542224"/>
      </c:lineChart>
      <c:catAx>
        <c:axId val="55550769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555542224"/>
        <c:crosses val="autoZero"/>
        <c:auto val="1"/>
        <c:lblAlgn val="ctr"/>
        <c:lblOffset val="100"/>
        <c:noMultiLvlLbl val="0"/>
      </c:catAx>
      <c:valAx>
        <c:axId val="55554222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555507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24906139718879489"/>
          <c:y val="0.85473450769636983"/>
          <c:w val="0.6968454623521898"/>
          <c:h val="0.1189022191309496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2304716648857101E-2"/>
          <c:y val="0.16847603538187073"/>
          <c:w val="0.93460006561679787"/>
          <c:h val="0.72976539291492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ITEM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CRITERIA 1</c:v>
                </c:pt>
                <c:pt idx="1">
                  <c:v>CRITERIA 2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55-4E3C-B644-CA02CA4ACFF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ITEM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CRITERIA 1</c:v>
                </c:pt>
                <c:pt idx="1">
                  <c:v>CRITERIA 2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53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55-4E3C-B644-CA02CA4ACFF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ITEM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CRITERIA 1</c:v>
                </c:pt>
                <c:pt idx="1">
                  <c:v>CRITERIA 2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163</c:v>
                </c:pt>
                <c:pt idx="1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F55-4E3C-B644-CA02CA4ACFF9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ITEM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CRITERIA 1</c:v>
                </c:pt>
                <c:pt idx="1">
                  <c:v>CRITERIA 2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70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F55-4E3C-B644-CA02CA4ACFF9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ITEM 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CRITERIA 1</c:v>
                </c:pt>
                <c:pt idx="1">
                  <c:v>CRITERIA 2</c:v>
                </c:pt>
              </c:strCache>
            </c:strRef>
          </c:cat>
          <c:val>
            <c:numRef>
              <c:f>Sheet1!$F$2:$F$3</c:f>
              <c:numCache>
                <c:formatCode>General</c:formatCode>
                <c:ptCount val="2"/>
                <c:pt idx="0">
                  <c:v>80</c:v>
                </c:pt>
                <c:pt idx="1">
                  <c:v>180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F55-4E3C-B644-CA02CA4ACFF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5"/>
        <c:axId val="-1809005696"/>
        <c:axId val="-1809007328"/>
      </c:barChart>
      <c:catAx>
        <c:axId val="-1809005696"/>
        <c:scaling>
          <c:orientation val="minMax"/>
        </c:scaling>
        <c:delete val="0"/>
        <c:axPos val="b"/>
        <c:majorGridlines>
          <c:spPr>
            <a:ln w="317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noFill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809007328"/>
        <c:crosses val="autoZero"/>
        <c:auto val="1"/>
        <c:lblAlgn val="ctr"/>
        <c:lblOffset val="100"/>
        <c:noMultiLvlLbl val="0"/>
      </c:catAx>
      <c:valAx>
        <c:axId val="-1809007328"/>
        <c:scaling>
          <c:orientation val="minMax"/>
        </c:scaling>
        <c:delete val="0"/>
        <c:axPos val="l"/>
        <c:majorGridlines>
          <c:spPr>
            <a:ln w="3175" cap="flat" cmpd="sng" algn="ctr">
              <a:solidFill>
                <a:schemeClr val="bg1">
                  <a:lumMod val="75000"/>
                </a:schemeClr>
              </a:solidFill>
              <a:round/>
            </a:ln>
            <a:effectLst/>
          </c:spPr>
        </c:majorGridlines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18090056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9.7136765003921332E-3"/>
          <c:w val="0.99954685944289734"/>
          <c:h val="0.1476634456098370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solidFill>
        <a:schemeClr val="bg1">
          <a:lumMod val="75000"/>
        </a:schemeClr>
      </a:solidFill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796757169048632"/>
          <c:y val="3.899267499656428E-2"/>
          <c:w val="0.73493311047214915"/>
          <c:h val="0.83908228137196261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4472C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MAJOR</c:v>
                </c:pt>
                <c:pt idx="1">
                  <c:v>SIGNIFICANT</c:v>
                </c:pt>
                <c:pt idx="2">
                  <c:v>NEED IMPROVEMENT</c:v>
                </c:pt>
                <c:pt idx="3">
                  <c:v>MINOR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8F-4FC3-A440-E0DAC45FA78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MAJOR</c:v>
                </c:pt>
                <c:pt idx="1">
                  <c:v>SIGNIFICANT</c:v>
                </c:pt>
                <c:pt idx="2">
                  <c:v>NEED IMPROVEMENT</c:v>
                </c:pt>
                <c:pt idx="3">
                  <c:v>MINOR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98F-4FC3-A440-E0DAC45FA7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1113561327"/>
        <c:axId val="1113562623"/>
      </c:barChart>
      <c:catAx>
        <c:axId val="111356132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3562623"/>
        <c:crosses val="autoZero"/>
        <c:auto val="1"/>
        <c:lblAlgn val="ctr"/>
        <c:lblOffset val="100"/>
        <c:noMultiLvlLbl val="0"/>
      </c:catAx>
      <c:valAx>
        <c:axId val="11135626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356132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065083225570386E-2"/>
          <c:y val="5.4773275433314249E-2"/>
          <c:w val="0.89959079450509027"/>
          <c:h val="0.82328150996843708"/>
        </c:manualLayout>
      </c:layout>
      <c:doughnut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North</c:v>
                </c:pt>
              </c:strCache>
            </c:strRef>
          </c:tx>
          <c:spPr>
            <a:effectLst/>
          </c:spPr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5F3-43A9-90BD-3DC8CB060244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5F3-43A9-90BD-3DC8CB060244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5F3-43A9-90BD-3DC8CB060244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5F3-43A9-90BD-3DC8CB06024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Sheet1!$B$1:$E$1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Sheet1!$B$2:$E$2</c:f>
              <c:numCache>
                <c:formatCode>General</c:formatCode>
                <c:ptCount val="4"/>
                <c:pt idx="0">
                  <c:v>3</c:v>
                </c:pt>
                <c:pt idx="1">
                  <c:v>2</c:v>
                </c:pt>
                <c:pt idx="2">
                  <c:v>7</c:v>
                </c:pt>
                <c:pt idx="3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5F3-43A9-90BD-3DC8CB060244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  <c:holeSize val="54"/>
      </c:doughnutChart>
      <c:spPr>
        <a:noFill/>
        <a:ln>
          <a:noFill/>
        </a:ln>
        <a:effectLst/>
      </c:spPr>
    </c:plotArea>
    <c:plotVisOnly val="1"/>
    <c:dispBlanksAs val="zero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bg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5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6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9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32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168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9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4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4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00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2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0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36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38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8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chart" Target="../charts/chart6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52934" y="203857"/>
            <a:ext cx="5848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OTHER SUPPORT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46238" y="764270"/>
            <a:ext cx="2861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+mj-lt"/>
                <a:cs typeface="Poppins Light" pitchFamily="2" charset="77"/>
              </a:rPr>
              <a:t>WRITE YOUR SUBTITLE HERE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AE554B24-EC4F-6245-BAC1-E1ED0E9FC0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11297724"/>
              </p:ext>
            </p:extLst>
          </p:nvPr>
        </p:nvGraphicFramePr>
        <p:xfrm>
          <a:off x="667098" y="1286905"/>
          <a:ext cx="3729412" cy="19058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/>
          <p:cNvGraphicFramePr/>
          <p:nvPr>
            <p:extLst>
              <p:ext uri="{D42A27DB-BD31-4B8C-83A1-F6EECF244321}">
                <p14:modId xmlns:p14="http://schemas.microsoft.com/office/powerpoint/2010/main" val="2728468973"/>
              </p:ext>
            </p:extLst>
          </p:nvPr>
        </p:nvGraphicFramePr>
        <p:xfrm>
          <a:off x="4169639" y="1286905"/>
          <a:ext cx="3814619" cy="22328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979516948"/>
              </p:ext>
            </p:extLst>
          </p:nvPr>
        </p:nvGraphicFramePr>
        <p:xfrm>
          <a:off x="8168663" y="1126837"/>
          <a:ext cx="3524574" cy="20658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0" name="Content Placeholder 5">
            <a:extLst>
              <a:ext uri="{FF2B5EF4-FFF2-40B4-BE49-F238E27FC236}">
                <a16:creationId xmlns:a16="http://schemas.microsoft.com/office/drawing/2014/main" id="{C860F3E6-FD6A-2E4A-A7BF-A4EC2537266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2468715"/>
              </p:ext>
            </p:extLst>
          </p:nvPr>
        </p:nvGraphicFramePr>
        <p:xfrm>
          <a:off x="223752" y="3943928"/>
          <a:ext cx="3452321" cy="2235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Chart 10"/>
          <p:cNvGraphicFramePr/>
          <p:nvPr>
            <p:extLst>
              <p:ext uri="{D42A27DB-BD31-4B8C-83A1-F6EECF244321}">
                <p14:modId xmlns:p14="http://schemas.microsoft.com/office/powerpoint/2010/main" val="2091351063"/>
              </p:ext>
            </p:extLst>
          </p:nvPr>
        </p:nvGraphicFramePr>
        <p:xfrm>
          <a:off x="4331855" y="3943928"/>
          <a:ext cx="4173034" cy="2235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8079150"/>
              </p:ext>
            </p:extLst>
          </p:nvPr>
        </p:nvGraphicFramePr>
        <p:xfrm>
          <a:off x="9000965" y="4033087"/>
          <a:ext cx="2267399" cy="23734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2906642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15489</TotalTime>
  <Words>7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Poppins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MyPC;Amir Adnan</dc:creator>
  <cp:lastModifiedBy>MyPC</cp:lastModifiedBy>
  <cp:revision>247</cp:revision>
  <dcterms:created xsi:type="dcterms:W3CDTF">2024-01-26T19:28:33Z</dcterms:created>
  <dcterms:modified xsi:type="dcterms:W3CDTF">2024-04-20T16:00:47Z</dcterms:modified>
</cp:coreProperties>
</file>